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hyperlink" Target="https://www.uxpin.com/studio/blog/a-hands-on-guide-to-mobile-first-design/"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hyperlink" Target="http://www.telegraph.co.uk/technology/2016/11/01/mobile-web-usage-overtakes-desktop-for-first-time/"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 Id="rId3" Type="http://schemas.openxmlformats.org/officeDocument/2006/relationships/image" Target="../media/image4.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material.io/guidelines/material-design/introduction.html"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tif"/><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11.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2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6.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7.tif"/><Relationship Id="rId5" Type="http://schemas.openxmlformats.org/officeDocument/2006/relationships/image" Target="../media/image8.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 Id="rId3" Type="http://schemas.openxmlformats.org/officeDocument/2006/relationships/image" Target="../media/image3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 Id="rId3" Type="http://schemas.openxmlformats.org/officeDocument/2006/relationships/image" Target="../media/image3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 Id="rId3" Type="http://schemas.openxmlformats.org/officeDocument/2006/relationships/image" Target="../media/image32.png"/><Relationship Id="rId4" Type="http://schemas.openxmlformats.org/officeDocument/2006/relationships/image" Target="../media/image3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 Id="rId3" Type="http://schemas.openxmlformats.org/officeDocument/2006/relationships/image" Target="../media/image32.png"/><Relationship Id="rId4" Type="http://schemas.openxmlformats.org/officeDocument/2006/relationships/image" Target="../media/image3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 Id="rId3" Type="http://schemas.openxmlformats.org/officeDocument/2006/relationships/image" Target="../media/image32.png"/><Relationship Id="rId4" Type="http://schemas.openxmlformats.org/officeDocument/2006/relationships/image" Target="../media/image3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3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 Id="rId3" Type="http://schemas.openxmlformats.org/officeDocument/2006/relationships/image" Target="../media/image8.tif"/><Relationship Id="rId4" Type="http://schemas.openxmlformats.org/officeDocument/2006/relationships/image" Target="../media/image3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tif"/><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37.png"/><Relationship Id="rId6" Type="http://schemas.openxmlformats.org/officeDocument/2006/relationships/image" Target="../media/image21.png"/><Relationship Id="rId7" Type="http://schemas.openxmlformats.org/officeDocument/2006/relationships/image" Target="../media/image2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7.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pasted-image.pdf" descr="pasted-image.pdf"/>
          <p:cNvPicPr>
            <a:picLocks noChangeAspect="1"/>
          </p:cNvPicPr>
          <p:nvPr/>
        </p:nvPicPr>
        <p:blipFill>
          <a:blip r:embed="rId2">
            <a:extLst/>
          </a:blip>
          <a:stretch>
            <a:fillRect/>
          </a:stretch>
        </p:blipFill>
        <p:spPr>
          <a:xfrm>
            <a:off x="5381358" y="273050"/>
            <a:ext cx="7561239" cy="9047413"/>
          </a:xfrm>
          <a:prstGeom prst="rect">
            <a:avLst/>
          </a:prstGeom>
          <a:ln w="12700">
            <a:miter lim="400000"/>
          </a:ln>
        </p:spPr>
      </p:pic>
      <p:pic>
        <p:nvPicPr>
          <p:cNvPr id="120" name="pasted-image.pdf" descr="pasted-image.pdf"/>
          <p:cNvPicPr>
            <a:picLocks noChangeAspect="1"/>
          </p:cNvPicPr>
          <p:nvPr/>
        </p:nvPicPr>
        <p:blipFill>
          <a:blip r:embed="rId3">
            <a:extLst/>
          </a:blip>
          <a:stretch>
            <a:fillRect/>
          </a:stretch>
        </p:blipFill>
        <p:spPr>
          <a:xfrm>
            <a:off x="5189804" y="160866"/>
            <a:ext cx="7843426" cy="9271781"/>
          </a:xfrm>
          <a:prstGeom prst="rect">
            <a:avLst/>
          </a:prstGeom>
          <a:ln w="12700">
            <a:miter lim="400000"/>
          </a:ln>
        </p:spPr>
      </p:pic>
      <p:sp>
        <p:nvSpPr>
          <p:cNvPr id="121" name="User interface ideas"/>
          <p:cNvSpPr txBox="1"/>
          <p:nvPr>
            <p:ph type="subTitle" sz="quarter" idx="1"/>
          </p:nvPr>
        </p:nvSpPr>
        <p:spPr>
          <a:xfrm>
            <a:off x="596900" y="7734300"/>
            <a:ext cx="10464800" cy="1130300"/>
          </a:xfrm>
          <a:prstGeom prst="rect">
            <a:avLst/>
          </a:prstGeom>
        </p:spPr>
        <p:txBody>
          <a:bodyPr/>
          <a:lstStyle>
            <a:lvl1pPr algn="l"/>
          </a:lstStyle>
          <a:p>
            <a:pPr/>
            <a:r>
              <a:t>User interface ideas</a:t>
            </a:r>
          </a:p>
        </p:txBody>
      </p:sp>
      <p:sp>
        <p:nvSpPr>
          <p:cNvPr id="122" name="Thoughts"/>
          <p:cNvSpPr txBox="1"/>
          <p:nvPr>
            <p:ph type="ctrTitle"/>
          </p:nvPr>
        </p:nvSpPr>
        <p:spPr>
          <a:xfrm>
            <a:off x="596900" y="4330700"/>
            <a:ext cx="10464800" cy="3302000"/>
          </a:xfrm>
          <a:prstGeom prst="rect">
            <a:avLst/>
          </a:prstGeom>
        </p:spPr>
        <p:txBody>
          <a:bodyPr/>
          <a:lstStyle>
            <a:lvl1pPr algn="l"/>
          </a:lstStyle>
          <a:p>
            <a:pPr/>
            <a:r>
              <a:t>Thoughts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Screen Shot 2017-08-18 at 16.44.02.png" descr="Screen Shot 2017-08-18 at 16.44.02.png"/>
          <p:cNvPicPr>
            <a:picLocks noChangeAspect="1"/>
          </p:cNvPicPr>
          <p:nvPr/>
        </p:nvPicPr>
        <p:blipFill>
          <a:blip r:embed="rId2">
            <a:extLst/>
          </a:blip>
          <a:srcRect l="4982" t="42" r="7571" b="42"/>
          <a:stretch>
            <a:fillRect/>
          </a:stretch>
        </p:blipFill>
        <p:spPr>
          <a:xfrm>
            <a:off x="7615634" y="571499"/>
            <a:ext cx="4123681" cy="8610601"/>
          </a:xfrm>
          <a:prstGeom prst="rect">
            <a:avLst/>
          </a:prstGeom>
          <a:ln w="12700">
            <a:miter lim="400000"/>
          </a:ln>
        </p:spPr>
      </p:pic>
      <p:sp>
        <p:nvSpPr>
          <p:cNvPr id="168" name="Why start with Mobile ?"/>
          <p:cNvSpPr txBox="1"/>
          <p:nvPr/>
        </p:nvSpPr>
        <p:spPr>
          <a:xfrm>
            <a:off x="302855" y="574700"/>
            <a:ext cx="5570578"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4800"/>
            </a:lvl1pPr>
          </a:lstStyle>
          <a:p>
            <a:pPr/>
            <a:r>
              <a:t>Why start with Mobile ?</a:t>
            </a:r>
          </a:p>
        </p:txBody>
      </p:sp>
      <p:sp>
        <p:nvSpPr>
          <p:cNvPr id="169" name="A Hands-On Guide to Mobile-First Responsive Design…"/>
          <p:cNvSpPr txBox="1"/>
          <p:nvPr/>
        </p:nvSpPr>
        <p:spPr>
          <a:xfrm>
            <a:off x="321403" y="7398833"/>
            <a:ext cx="6059157" cy="1504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800"/>
            </a:pPr>
            <a:r>
              <a:t>A Hands-On Guide to Mobile-First Responsive Design</a:t>
            </a:r>
          </a:p>
          <a:p>
            <a:pPr algn="l">
              <a:defRPr b="0" sz="1800"/>
            </a:pPr>
          </a:p>
          <a:p>
            <a:pPr algn="l">
              <a:defRPr b="0" sz="1800"/>
            </a:pPr>
            <a:r>
              <a:rPr u="sng">
                <a:hlinkClick r:id="rId3" invalidUrl="" action="" tgtFrame="" tooltip="" history="1" highlightClick="0" endSnd="0"/>
              </a:rPr>
              <a:t>https://www.uxpin.com/studio/blog/a-hands-on-guide-to-mobile-first-design/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73" name="Group"/>
          <p:cNvGrpSpPr/>
          <p:nvPr/>
        </p:nvGrpSpPr>
        <p:grpSpPr>
          <a:xfrm>
            <a:off x="7615559" y="571500"/>
            <a:ext cx="4123682" cy="8610600"/>
            <a:chOff x="0" y="0"/>
            <a:chExt cx="4123680" cy="8610600"/>
          </a:xfrm>
        </p:grpSpPr>
        <p:pic>
          <p:nvPicPr>
            <p:cNvPr id="171" name="Screen Shot 2017-08-18 at 16.44.02.png" descr="Screen Shot 2017-08-18 at 16.44.02.png"/>
            <p:cNvPicPr>
              <a:picLocks noChangeAspect="1"/>
            </p:cNvPicPr>
            <p:nvPr/>
          </p:nvPicPr>
          <p:blipFill>
            <a:blip r:embed="rId2">
              <a:extLst/>
            </a:blip>
            <a:srcRect l="4982" t="42" r="7571" b="42"/>
            <a:stretch>
              <a:fillRect/>
            </a:stretch>
          </p:blipFill>
          <p:spPr>
            <a:xfrm>
              <a:off x="0" y="0"/>
              <a:ext cx="4123681" cy="8610600"/>
            </a:xfrm>
            <a:prstGeom prst="rect">
              <a:avLst/>
            </a:prstGeom>
            <a:ln w="12700" cap="flat">
              <a:noFill/>
              <a:miter lim="400000"/>
            </a:ln>
            <a:effectLst/>
          </p:spPr>
        </p:pic>
        <p:pic>
          <p:nvPicPr>
            <p:cNvPr id="172" name="Screen Shot 2017-08-18 at 16.48.17.png" descr="Screen Shot 2017-08-18 at 16.48.17.png"/>
            <p:cNvPicPr>
              <a:picLocks noChangeAspect="1"/>
            </p:cNvPicPr>
            <p:nvPr/>
          </p:nvPicPr>
          <p:blipFill>
            <a:blip r:embed="rId3">
              <a:extLst/>
            </a:blip>
            <a:stretch>
              <a:fillRect/>
            </a:stretch>
          </p:blipFill>
          <p:spPr>
            <a:xfrm>
              <a:off x="181556" y="961630"/>
              <a:ext cx="3760418" cy="6687340"/>
            </a:xfrm>
            <a:prstGeom prst="rect">
              <a:avLst/>
            </a:prstGeom>
            <a:ln w="12700" cap="flat">
              <a:noFill/>
              <a:miter lim="400000"/>
            </a:ln>
            <a:effectLst/>
          </p:spPr>
        </p:pic>
      </p:grpSp>
      <p:sp>
        <p:nvSpPr>
          <p:cNvPr id="174" name="But building for Mobile First brings a number of aesthetic and functional design challenges which are mostly restricted by the SIGNIFICANT lack of space available even on a large MODERN device like a iPhone 6s Plus - shown to the right *…"/>
          <p:cNvSpPr txBox="1"/>
          <p:nvPr/>
        </p:nvSpPr>
        <p:spPr>
          <a:xfrm>
            <a:off x="4316055" y="3089300"/>
            <a:ext cx="2979646" cy="357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But building for Mobile First brings a number of aesthetic and functional design challenges which are mostly restricted by the SIGNIFICANT lack of space available even on a large MODERN device like a iPhone 6s Plus - shown to the right *</a:t>
            </a:r>
          </a:p>
          <a:p>
            <a:pPr algn="l">
              <a:spcBef>
                <a:spcPts val="3200"/>
              </a:spcBef>
              <a:defRPr b="0" sz="1800"/>
            </a:pPr>
            <a:r>
              <a:t>( * actual screen shot … )</a:t>
            </a:r>
          </a:p>
        </p:txBody>
      </p:sp>
      <p:sp>
        <p:nvSpPr>
          <p:cNvPr id="175" name="Accessing web sites via a mobile device is the MOST common way that that web pages are accessed - with  51.3% access in OCT 2016 and the trend is always (and it still is) been climbing steadily upwards.…"/>
          <p:cNvSpPr txBox="1"/>
          <p:nvPr/>
        </p:nvSpPr>
        <p:spPr>
          <a:xfrm>
            <a:off x="174607" y="2715293"/>
            <a:ext cx="2979646" cy="6270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0"/>
              <a:t>Accessing web sites via a mobile device is the </a:t>
            </a:r>
            <a:r>
              <a:t>MOST</a:t>
            </a:r>
            <a:r>
              <a:rPr b="0"/>
              <a:t> common way that that web pages are accessed - with  51.3% access in OCT 2016 and the trend is always (and it still is) been climbing steadily upwards.</a:t>
            </a:r>
          </a:p>
          <a:p>
            <a:pPr/>
          </a:p>
          <a:p>
            <a:pPr/>
          </a:p>
          <a:p>
            <a:pPr>
              <a:defRPr b="0" sz="1400"/>
            </a:pPr>
            <a:r>
              <a:rPr u="sng">
                <a:hlinkClick r:id="rId4" invalidUrl="" action="" tgtFrame="" tooltip="" history="1" highlightClick="0" endSnd="0"/>
              </a:rPr>
              <a:t>http://www.telegraph.co.uk/technology/2016/11/01/mobile-web-usage-overtakes-desktop-for-first-time/</a:t>
            </a:r>
          </a:p>
        </p:txBody>
      </p:sp>
      <p:sp>
        <p:nvSpPr>
          <p:cNvPr id="176" name="More than half of ALL your site accesses are going to using a mobile device"/>
          <p:cNvSpPr txBox="1"/>
          <p:nvPr/>
        </p:nvSpPr>
        <p:spPr>
          <a:xfrm>
            <a:off x="191532" y="480764"/>
            <a:ext cx="7240469" cy="1764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More than half of ALL your site accesses are going to using a mobile device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ince mobile web access passed desktop way back in Nov 2016, the numbers of accesses has increased and is growing at about 5% per year and accelerating, in fact this is so globally important that google actually actively downgrades a sites “search ranking” if it does not offer a mobile friendly experience"/>
          <p:cNvSpPr txBox="1"/>
          <p:nvPr/>
        </p:nvSpPr>
        <p:spPr>
          <a:xfrm>
            <a:off x="441101" y="1053253"/>
            <a:ext cx="11073210" cy="933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Since mobile web access passed desktop way back in Nov 2016, the numbers of accesses has increased and is growing at about 5% per year and accelerating, in fact this is so globally important that google actually actively downgrades a sites “search ranking” if it does not offer a mobile friendly experience</a:t>
            </a:r>
          </a:p>
        </p:txBody>
      </p:sp>
      <p:pic>
        <p:nvPicPr>
          <p:cNvPr id="179" name="pasted-image.tiff" descr="pasted-image.tiff"/>
          <p:cNvPicPr>
            <a:picLocks noChangeAspect="1"/>
          </p:cNvPicPr>
          <p:nvPr/>
        </p:nvPicPr>
        <p:blipFill>
          <a:blip r:embed="rId2">
            <a:extLst/>
          </a:blip>
          <a:stretch>
            <a:fillRect/>
          </a:stretch>
        </p:blipFill>
        <p:spPr>
          <a:xfrm>
            <a:off x="470701" y="4722936"/>
            <a:ext cx="7152732" cy="4341679"/>
          </a:xfrm>
          <a:prstGeom prst="rect">
            <a:avLst/>
          </a:prstGeom>
          <a:ln w="12700">
            <a:miter lim="400000"/>
          </a:ln>
        </p:spPr>
      </p:pic>
      <p:sp>
        <p:nvSpPr>
          <p:cNvPr id="180" name="58% of all web visits are from Mobile"/>
          <p:cNvSpPr txBox="1"/>
          <p:nvPr/>
        </p:nvSpPr>
        <p:spPr>
          <a:xfrm>
            <a:off x="8044168" y="6786908"/>
            <a:ext cx="3382170" cy="65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58% of all web visits are from Mobile </a:t>
            </a:r>
          </a:p>
        </p:txBody>
      </p:sp>
      <p:sp>
        <p:nvSpPr>
          <p:cNvPr id="181" name="March 2017"/>
          <p:cNvSpPr txBox="1"/>
          <p:nvPr/>
        </p:nvSpPr>
        <p:spPr>
          <a:xfrm>
            <a:off x="11005582" y="8879603"/>
            <a:ext cx="17971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March 2017</a:t>
            </a:r>
          </a:p>
        </p:txBody>
      </p:sp>
      <p:sp>
        <p:nvSpPr>
          <p:cNvPr id="182" name="Some info on Mobile web usage"/>
          <p:cNvSpPr txBox="1"/>
          <p:nvPr/>
        </p:nvSpPr>
        <p:spPr>
          <a:xfrm>
            <a:off x="174599" y="184430"/>
            <a:ext cx="8940681"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3600"/>
            </a:lvl1pPr>
          </a:lstStyle>
          <a:p>
            <a:pPr/>
            <a:r>
              <a:t>Some info on Mobile web usage</a:t>
            </a:r>
          </a:p>
        </p:txBody>
      </p:sp>
      <p:sp>
        <p:nvSpPr>
          <p:cNvPr id="183" name="https://www.hallaminternet.com/google-analytics-desktop-vs-mobile-vs-tablet-metrics/"/>
          <p:cNvSpPr txBox="1"/>
          <p:nvPr/>
        </p:nvSpPr>
        <p:spPr>
          <a:xfrm>
            <a:off x="436355" y="2106736"/>
            <a:ext cx="10607760" cy="387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https://www.hallaminternet.com/google-analytics-desktop-vs-mobile-vs-tablet-metrics/</a:t>
            </a:r>
          </a:p>
        </p:txBody>
      </p:sp>
      <p:sp>
        <p:nvSpPr>
          <p:cNvPr id="184" name="http://marketingland.com/digital-growth-now-coming-mobile-usage-comscore-171505"/>
          <p:cNvSpPr txBox="1"/>
          <p:nvPr/>
        </p:nvSpPr>
        <p:spPr>
          <a:xfrm>
            <a:off x="439801" y="3734998"/>
            <a:ext cx="958519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http://marketingland.com/digital-growth-now-coming-mobile-usage-comscore-171505</a:t>
            </a:r>
          </a:p>
        </p:txBody>
      </p:sp>
      <p:sp>
        <p:nvSpPr>
          <p:cNvPr id="185" name="Most internet usage these days is just shifting to mobile (figure do not include ‘App' connections to sites)"/>
          <p:cNvSpPr txBox="1"/>
          <p:nvPr/>
        </p:nvSpPr>
        <p:spPr>
          <a:xfrm>
            <a:off x="449568" y="3298728"/>
            <a:ext cx="11221642"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Most internet usage these days is just shifting to mobile (figure do not include ‘App' connections to sites)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pasted-image.tiff" descr="pasted-image.tiff"/>
          <p:cNvPicPr>
            <a:picLocks noChangeAspect="1"/>
          </p:cNvPicPr>
          <p:nvPr/>
        </p:nvPicPr>
        <p:blipFill>
          <a:blip r:embed="rId2">
            <a:extLst/>
          </a:blip>
          <a:stretch>
            <a:fillRect/>
          </a:stretch>
        </p:blipFill>
        <p:spPr>
          <a:xfrm>
            <a:off x="254000" y="4968804"/>
            <a:ext cx="7136163" cy="4321833"/>
          </a:xfrm>
          <a:prstGeom prst="rect">
            <a:avLst/>
          </a:prstGeom>
          <a:ln w="12700">
            <a:miter lim="400000"/>
          </a:ln>
        </p:spPr>
      </p:pic>
      <p:sp>
        <p:nvSpPr>
          <p:cNvPr id="188" name="This is backed up by the ‘Bounce’ rates for mobiles, which are higher that for desktop with more than 43% of all viewers leaving the site after just the first page. Mobile users, it seems, are not prepared to continue with a website that does not appeal to them or offer what they want / need on the very first page or that required them to progress to  further pages beyond what they came to the site to look for."/>
          <p:cNvSpPr txBox="1"/>
          <p:nvPr/>
        </p:nvSpPr>
        <p:spPr>
          <a:xfrm>
            <a:off x="8061101" y="5177120"/>
            <a:ext cx="3382170" cy="400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This is backed up by the ‘Bounce’ rates for mobiles, which are higher that for desktop with more than 43% of all viewers leaving the site after just the first page. Mobile users, it seems, are not prepared to continue with a website that does not appeal to them or offer what they want / need on the very first page or that required them to progress to  further pages beyond what they came to the site to look for.</a:t>
            </a:r>
          </a:p>
        </p:txBody>
      </p:sp>
      <p:pic>
        <p:nvPicPr>
          <p:cNvPr id="189" name="pasted-image.tiff" descr="pasted-image.tiff"/>
          <p:cNvPicPr>
            <a:picLocks noChangeAspect="1"/>
          </p:cNvPicPr>
          <p:nvPr/>
        </p:nvPicPr>
        <p:blipFill>
          <a:blip r:embed="rId3">
            <a:extLst/>
          </a:blip>
          <a:stretch>
            <a:fillRect/>
          </a:stretch>
        </p:blipFill>
        <p:spPr>
          <a:xfrm>
            <a:off x="270933" y="417410"/>
            <a:ext cx="7112001" cy="4321834"/>
          </a:xfrm>
          <a:prstGeom prst="rect">
            <a:avLst/>
          </a:prstGeom>
          <a:ln w="12700">
            <a:miter lim="400000"/>
          </a:ln>
        </p:spPr>
      </p:pic>
      <p:sp>
        <p:nvSpPr>
          <p:cNvPr id="190" name="Mobile users will spend less time on a site than their desktop counterparts, adopting a “Get In / Out and Move on” attitude. They don't want a ‘relationship’ they just want the information they need and then they quickly move on to the next thing. They are not prepared to Troll through complexity looking for it either."/>
          <p:cNvSpPr txBox="1"/>
          <p:nvPr/>
        </p:nvSpPr>
        <p:spPr>
          <a:xfrm>
            <a:off x="8061101" y="1133727"/>
            <a:ext cx="3382170" cy="31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Mobile users will spend less time on a site than their desktop counterparts, adopting a “Get In / Out and Move on” attitude. They don't want a ‘relationship’ they just want the information they need and then they quickly move on to the next thing. They are not prepared to Troll through complexity looking for it either.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Website access by device varies through the day. The image below shows how desktop is still important for daytime (for the at work audiences) where people are using the system provided to them by their employer, but outside of the office and when people are at homes then its the tablets and smartphones that dominate web access.…"/>
          <p:cNvSpPr txBox="1"/>
          <p:nvPr/>
        </p:nvSpPr>
        <p:spPr>
          <a:xfrm>
            <a:off x="99138" y="1150433"/>
            <a:ext cx="12806524" cy="342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Website access by device varies through the day. The image below shows how desktop is still important for daytime (for the at work audiences) where people are using the system provided to them by their employer, but outside of the office and when people are at homes then its the tablets and smartphones that dominate web access.</a:t>
            </a:r>
          </a:p>
          <a:p>
            <a:pPr algn="l">
              <a:spcBef>
                <a:spcPts val="3200"/>
              </a:spcBef>
              <a:defRPr b="0" sz="1800"/>
            </a:pPr>
            <a:r>
              <a:t>Typically phones are used to and from work, at weekends and whilst a person is ‘out and about’ during the day. After arriving home there is a significant switch over to using tablets and phones and a rise in online usage when people are out in the evening.  </a:t>
            </a:r>
          </a:p>
          <a:p>
            <a:pPr algn="l">
              <a:spcBef>
                <a:spcPts val="3200"/>
              </a:spcBef>
              <a:defRPr b="0" sz="1800"/>
            </a:pPr>
            <a:r>
              <a:t>However, If you combine the usage of phones and tablet in a single “mobile device” figure then its cleat that “mobile” constantly outstrips all desktop web access at all points across the day, including business hours. in fact outside of business hours that difference can be as much as 300% higher than the usage by their desktop counterparts.</a:t>
            </a:r>
          </a:p>
        </p:txBody>
      </p:sp>
      <p:sp>
        <p:nvSpPr>
          <p:cNvPr id="193" name="Where and when people are using it matters"/>
          <p:cNvSpPr txBox="1"/>
          <p:nvPr/>
        </p:nvSpPr>
        <p:spPr>
          <a:xfrm>
            <a:off x="174599" y="184430"/>
            <a:ext cx="10520640"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Where and when people are using it matters</a:t>
            </a:r>
          </a:p>
        </p:txBody>
      </p:sp>
      <p:pic>
        <p:nvPicPr>
          <p:cNvPr id="194" name="pasted-image.pdf" descr="pasted-image.pdf"/>
          <p:cNvPicPr>
            <a:picLocks noChangeAspect="1"/>
          </p:cNvPicPr>
          <p:nvPr/>
        </p:nvPicPr>
        <p:blipFill>
          <a:blip r:embed="rId2">
            <a:extLst/>
          </a:blip>
          <a:stretch>
            <a:fillRect/>
          </a:stretch>
        </p:blipFill>
        <p:spPr>
          <a:xfrm>
            <a:off x="-1" y="4553231"/>
            <a:ext cx="13004801" cy="498517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Material Design”"/>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“Material Design”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Material Design"/>
          <p:cNvSpPr txBox="1"/>
          <p:nvPr/>
        </p:nvSpPr>
        <p:spPr>
          <a:xfrm>
            <a:off x="264740" y="459316"/>
            <a:ext cx="334729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b="0" sz="3600">
                <a:latin typeface="Roboto Bold"/>
                <a:ea typeface="Roboto Bold"/>
                <a:cs typeface="Roboto Bold"/>
                <a:sym typeface="Roboto Bold"/>
              </a:defRPr>
            </a:lvl1pPr>
          </a:lstStyle>
          <a:p>
            <a:pPr/>
            <a:r>
              <a:t>Material Design</a:t>
            </a:r>
          </a:p>
        </p:txBody>
      </p:sp>
      <p:sp>
        <p:nvSpPr>
          <p:cNvPr id="199" name="https://material.io/guidelines/material-design/introduction.html"/>
          <p:cNvSpPr txBox="1"/>
          <p:nvPr/>
        </p:nvSpPr>
        <p:spPr>
          <a:xfrm>
            <a:off x="5274034" y="572698"/>
            <a:ext cx="7062598" cy="679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2" invalidUrl="" action="" tgtFrame="" tooltip="" history="1" highlightClick="0" endSnd="0"/>
              </a:defRPr>
            </a:lvl1pPr>
          </a:lstStyle>
          <a:p>
            <a:pPr>
              <a:defRPr u="none"/>
            </a:pPr>
            <a:r>
              <a:rPr u="sng">
                <a:hlinkClick r:id="rId2" invalidUrl="" action="" tgtFrame="" tooltip="" history="1" highlightClick="0" endSnd="0"/>
              </a:rPr>
              <a:t>https://material.io/guidelines/material-design/introduction.html</a:t>
            </a:r>
          </a:p>
        </p:txBody>
      </p:sp>
      <p:sp>
        <p:nvSpPr>
          <p:cNvPr id="200" name="Material Design is a design language that was developed in June 2014 by Google.…"/>
          <p:cNvSpPr txBox="1"/>
          <p:nvPr/>
        </p:nvSpPr>
        <p:spPr>
          <a:xfrm>
            <a:off x="544689" y="2027766"/>
            <a:ext cx="11915423"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b="0" sz="1800">
                <a:solidFill>
                  <a:srgbClr val="222222"/>
                </a:solidFill>
                <a:latin typeface="Helvetica"/>
                <a:ea typeface="Helvetica"/>
                <a:cs typeface="Helvetica"/>
                <a:sym typeface="Helvetica"/>
              </a:defRPr>
            </a:pPr>
            <a:r>
              <a:rPr b="1"/>
              <a:t>Material Design </a:t>
            </a:r>
            <a:r>
              <a:t>is a design language that was developed in June 2014 by Google. </a:t>
            </a:r>
          </a:p>
          <a:p>
            <a:pPr algn="l" defTabSz="457200">
              <a:defRPr b="0" sz="1800">
                <a:solidFill>
                  <a:srgbClr val="222222"/>
                </a:solidFill>
                <a:latin typeface="Helvetica"/>
                <a:ea typeface="Helvetica"/>
                <a:cs typeface="Helvetica"/>
                <a:sym typeface="Helvetica"/>
              </a:defRPr>
            </a:pPr>
          </a:p>
          <a:p>
            <a:pPr algn="l" defTabSz="457200">
              <a:defRPr b="0" sz="1800">
                <a:solidFill>
                  <a:srgbClr val="222222"/>
                </a:solidFill>
                <a:latin typeface="Helvetica"/>
                <a:ea typeface="Helvetica"/>
                <a:cs typeface="Helvetica"/>
                <a:sym typeface="Helvetica"/>
              </a:defRPr>
            </a:pPr>
            <a:r>
              <a:t>Material Design was built on a foundation of best practices in both traditional and web design, informed by user experience research and cognitive science. The design guidelines that developed from these findings are intended to be universally applied across all platforms and devices. Design conventions can affect the user's ability to understand the UI or complete certain tasks.</a:t>
            </a:r>
          </a:p>
          <a:p>
            <a:pPr algn="l" defTabSz="457200">
              <a:defRPr b="0" sz="1800">
                <a:solidFill>
                  <a:srgbClr val="222222"/>
                </a:solidFill>
                <a:latin typeface="Helvetica"/>
                <a:ea typeface="Helvetica"/>
                <a:cs typeface="Helvetica"/>
                <a:sym typeface="Helvetica"/>
              </a:defRPr>
            </a:pPr>
          </a:p>
          <a:p>
            <a:pPr algn="l" defTabSz="457200">
              <a:defRPr b="0" sz="1800">
                <a:solidFill>
                  <a:srgbClr val="222222"/>
                </a:solidFill>
                <a:latin typeface="Helvetica"/>
                <a:ea typeface="Helvetica"/>
                <a:cs typeface="Helvetica"/>
                <a:sym typeface="Helvetica"/>
              </a:defRPr>
            </a:pPr>
            <a:r>
              <a:t>Material Design specifies in depth most aspects of how to build and how to design a web application and how it should act. This includes but is not limited to, screen layouts, components, </a:t>
            </a:r>
            <a:r>
              <a:rPr b="1"/>
              <a:t>colours</a:t>
            </a:r>
            <a:r>
              <a:t>, </a:t>
            </a:r>
            <a:r>
              <a:rPr b="1"/>
              <a:t>fonts</a:t>
            </a:r>
            <a:r>
              <a:t>, a unified typography (</a:t>
            </a:r>
            <a:r>
              <a:rPr b="1"/>
              <a:t>which fonts what sizes and colours are used for which items</a:t>
            </a:r>
            <a:r>
              <a:t>), what layers certain type so components must occupy, how things move, where things enter and leave, how pages work, mobile interfaces, swiping, touch events, mouse clicks, shadows, inputs, user notifications, usability, data formats, errors, help, feedback, images, navigation, permissions, scrolling, settings and a raft of other properties, metaphors, element sizing, features and functions…</a:t>
            </a:r>
          </a:p>
          <a:p>
            <a:pPr algn="l" defTabSz="457200">
              <a:defRPr b="0" sz="1800">
                <a:solidFill>
                  <a:srgbClr val="222222"/>
                </a:solidFill>
                <a:latin typeface="Helvetica"/>
                <a:ea typeface="Helvetica"/>
                <a:cs typeface="Helvetica"/>
                <a:sym typeface="Helvetica"/>
              </a:defRPr>
            </a:pPr>
          </a:p>
          <a:p>
            <a:pPr algn="l" defTabSz="457200">
              <a:defRPr b="0" sz="1800">
                <a:solidFill>
                  <a:srgbClr val="222222"/>
                </a:solidFill>
                <a:latin typeface="Helvetica"/>
                <a:ea typeface="Helvetica"/>
                <a:cs typeface="Helvetica"/>
                <a:sym typeface="Helvetica"/>
              </a:defRPr>
            </a:pPr>
            <a:r>
              <a:t>There is a FULL online specification (which can be found at the URL at the top of this page) that covers all aspects of Material Design. It is laced with examples, videos and animations showing how it works, code samples, interactive designs, and each section as numerous examples of “Do’s and Don’ts”   </a:t>
            </a:r>
          </a:p>
          <a:p>
            <a:pPr algn="l" defTabSz="457200">
              <a:defRPr b="0" sz="1800">
                <a:solidFill>
                  <a:srgbClr val="222222"/>
                </a:solidFill>
                <a:latin typeface="Helvetica"/>
                <a:ea typeface="Helvetica"/>
                <a:cs typeface="Helvetica"/>
                <a:sym typeface="Helvetica"/>
              </a:defRPr>
            </a:pPr>
          </a:p>
          <a:p>
            <a:pPr algn="l" defTabSz="457200">
              <a:defRPr b="0" sz="1800">
                <a:solidFill>
                  <a:srgbClr val="222222"/>
                </a:solidFill>
                <a:latin typeface="Helvetica"/>
                <a:ea typeface="Helvetica"/>
                <a:cs typeface="Helvetica"/>
                <a:sym typeface="Helvetica"/>
              </a:defRPr>
            </a:pPr>
            <a:r>
              <a:t>Material design has been extensively tested, retested and user trialled over and over again, it’s principles are followed extensively. Its used on all android devices issued since 2015, countless mobile applications, and scores of web sites and written publications around the world. </a:t>
            </a:r>
          </a:p>
          <a:p>
            <a:pPr algn="l" defTabSz="457200">
              <a:defRPr b="0" sz="1800">
                <a:solidFill>
                  <a:srgbClr val="222222"/>
                </a:solidFill>
                <a:latin typeface="Helvetica"/>
                <a:ea typeface="Helvetica"/>
                <a:cs typeface="Helvetica"/>
                <a:sym typeface="Helvetica"/>
              </a:defRPr>
            </a:pPr>
          </a:p>
          <a:p>
            <a:pPr algn="l" defTabSz="457200">
              <a:defRPr b="0" sz="1800">
                <a:solidFill>
                  <a:srgbClr val="222222"/>
                </a:solidFill>
                <a:latin typeface="Helvetica"/>
                <a:ea typeface="Helvetica"/>
                <a:cs typeface="Helvetica"/>
                <a:sym typeface="Helvetica"/>
              </a:defRPr>
            </a:pPr>
            <a:r>
              <a:t>Whether they know it or not billions of people every single hour of the day “just use” material design and its how they have come to expect a ‘good’ user experience to work.</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Usability and text”"/>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“Usability and text”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Remove unnecessary words"/>
          <p:cNvSpPr txBox="1"/>
          <p:nvPr/>
        </p:nvSpPr>
        <p:spPr>
          <a:xfrm>
            <a:off x="174599" y="184430"/>
            <a:ext cx="8940681" cy="634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3600"/>
            </a:pPr>
            <a:r>
              <a:t>Remove </a:t>
            </a:r>
            <a:r>
              <a:rPr strike="sngStrike"/>
              <a:t>unnecessary</a:t>
            </a:r>
            <a:r>
              <a:t> words</a:t>
            </a:r>
          </a:p>
        </p:txBody>
      </p:sp>
      <p:sp>
        <p:nvSpPr>
          <p:cNvPr id="205" name="Headings can be very important…"/>
          <p:cNvSpPr txBox="1"/>
          <p:nvPr/>
        </p:nvSpPr>
        <p:spPr>
          <a:xfrm>
            <a:off x="261556" y="1494366"/>
            <a:ext cx="12221999" cy="703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42900" indent="-342900" algn="l" defTabSz="457200">
              <a:defRPr b="0" sz="1800">
                <a:latin typeface="Roboto Regular"/>
                <a:ea typeface="Roboto Regular"/>
                <a:cs typeface="Roboto Regular"/>
                <a:sym typeface="Roboto Regular"/>
              </a:defRPr>
            </a:pPr>
            <a:r>
              <a:t>Headings can be very important</a:t>
            </a:r>
          </a:p>
          <a:p>
            <a:pPr lvl="1" marL="694531" indent="-250031" algn="l" defTabSz="457200">
              <a:buSzPct val="145000"/>
              <a:buChar char="•"/>
              <a:defRPr b="0" sz="1800">
                <a:latin typeface="Roboto Regular"/>
                <a:ea typeface="Roboto Regular"/>
                <a:cs typeface="Roboto Regular"/>
                <a:sym typeface="Roboto Regular"/>
              </a:defRPr>
            </a:pPr>
            <a:r>
              <a:t>but they should also be distinct kept as small as possible and used ONLY when absolutely necessary.</a:t>
            </a:r>
          </a:p>
          <a:p>
            <a:pPr lvl="1" marL="694531" indent="-250031" algn="l" defTabSz="457200">
              <a:buSzPct val="145000"/>
              <a:buChar char="•"/>
              <a:defRPr b="0" sz="1800">
                <a:latin typeface="Roboto Regular"/>
                <a:ea typeface="Roboto Regular"/>
                <a:cs typeface="Roboto Regular"/>
                <a:sym typeface="Roboto Regular"/>
              </a:defRPr>
            </a:pPr>
            <a:r>
              <a:t>They should be as easy to read and clear as possible </a:t>
            </a:r>
          </a:p>
          <a:p>
            <a:pPr lvl="1" marL="694531" indent="-250031" algn="l" defTabSz="457200">
              <a:buSzPct val="145000"/>
              <a:buChar char="•"/>
              <a:defRPr b="0" sz="1800">
                <a:latin typeface="Roboto Regular"/>
                <a:ea typeface="Roboto Regular"/>
                <a:cs typeface="Roboto Regular"/>
                <a:sym typeface="Roboto Regular"/>
              </a:defRPr>
            </a:pPr>
            <a:r>
              <a:t>and NEVER more than 7 to 8 words.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Remove all ‘happy’ or ‘fluffer’ text  </a:t>
            </a:r>
          </a:p>
          <a:p>
            <a:pPr lvl="1" marL="694531" indent="-250031" algn="l" defTabSz="457200">
              <a:buSzPct val="145000"/>
              <a:buChar char="•"/>
              <a:defRPr b="0" sz="1800">
                <a:latin typeface="Roboto Regular"/>
                <a:ea typeface="Roboto Regular"/>
                <a:cs typeface="Roboto Regular"/>
                <a:sym typeface="Roboto Regular"/>
              </a:defRPr>
            </a:pPr>
            <a:r>
              <a:t>no one actually cares about how great you are</a:t>
            </a:r>
          </a:p>
          <a:p>
            <a:pPr lvl="1" marL="694531" indent="-250031" algn="l" defTabSz="457200">
              <a:buSzPct val="145000"/>
              <a:buChar char="•"/>
              <a:defRPr b="0" sz="1800">
                <a:latin typeface="Roboto Regular"/>
                <a:ea typeface="Roboto Regular"/>
                <a:cs typeface="Roboto Regular"/>
                <a:sym typeface="Roboto Regular"/>
              </a:defRPr>
            </a:pPr>
            <a:r>
              <a:t>and they certainly won’t want to read about it.</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We’ve been scanning newspapers, magazines, and books all out lives,</a:t>
            </a:r>
          </a:p>
          <a:p>
            <a:pPr lvl="1" marL="694531" indent="-250031" algn="l" defTabSz="457200">
              <a:buSzPct val="145000"/>
              <a:buChar char="•"/>
              <a:defRPr b="0" sz="1800">
                <a:latin typeface="Roboto Regular"/>
                <a:ea typeface="Roboto Regular"/>
                <a:cs typeface="Roboto Regular"/>
                <a:sym typeface="Roboto Regular"/>
              </a:defRPr>
            </a:pPr>
            <a:r>
              <a:t>our brains automatically expect a consistent typography hierarchy</a:t>
            </a:r>
          </a:p>
          <a:p>
            <a:pPr lvl="1" marL="694531" indent="-250031" algn="l" defTabSz="457200">
              <a:buSzPct val="145000"/>
              <a:buChar char="•"/>
              <a:defRPr b="0" sz="1800">
                <a:latin typeface="Roboto Regular"/>
                <a:ea typeface="Roboto Regular"/>
                <a:cs typeface="Roboto Regular"/>
                <a:sym typeface="Roboto Regular"/>
              </a:defRPr>
            </a:pPr>
            <a:r>
              <a:t>out brains quickly ind the parts we’re interested in, </a:t>
            </a:r>
          </a:p>
          <a:p>
            <a:pPr lvl="1" marL="694531" indent="-250031" algn="l" defTabSz="457200">
              <a:buSzPct val="145000"/>
              <a:buChar char="•"/>
              <a:defRPr b="0" sz="1800">
                <a:latin typeface="Roboto Regular"/>
                <a:ea typeface="Roboto Regular"/>
                <a:cs typeface="Roboto Regular"/>
                <a:sym typeface="Roboto Regular"/>
              </a:defRPr>
            </a:pPr>
            <a:r>
              <a:t>we know that it works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The rules for effective writing in newspapers / articles apply ever more so to the Web </a:t>
            </a:r>
          </a:p>
          <a:p>
            <a:pPr lvl="1" marL="694531" indent="-250031" algn="l" defTabSz="457200">
              <a:buSzPct val="145000"/>
              <a:buChar char="•"/>
              <a:defRPr b="0" sz="1800">
                <a:latin typeface="Roboto Regular"/>
                <a:ea typeface="Roboto Regular"/>
                <a:cs typeface="Roboto Regular"/>
                <a:sym typeface="Roboto Regular"/>
              </a:defRPr>
            </a:pPr>
            <a:r>
              <a:t>where people will be expecting to spend less time. </a:t>
            </a:r>
          </a:p>
          <a:p>
            <a:pPr lvl="1" marL="694531" indent="-250031" algn="l" defTabSz="457200">
              <a:buSzPct val="145000"/>
              <a:buChar char="•"/>
              <a:defRPr b="0" sz="1800">
                <a:latin typeface="Roboto Regular"/>
                <a:ea typeface="Roboto Regular"/>
                <a:cs typeface="Roboto Regular"/>
                <a:sym typeface="Roboto Regular"/>
              </a:defRPr>
            </a:pPr>
            <a:r>
              <a:t>We just don’t have the time to read any more than necessary.</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Get rid of ALL filler words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Remove </a:t>
            </a:r>
          </a:p>
          <a:p>
            <a:pPr lvl="1" marL="694531" indent="-250031" algn="l" defTabSz="457200">
              <a:buSzPct val="145000"/>
              <a:buChar char="•"/>
              <a:defRPr b="0" sz="1800">
                <a:latin typeface="Roboto Regular"/>
                <a:ea typeface="Roboto Regular"/>
                <a:cs typeface="Roboto Regular"/>
                <a:sym typeface="Roboto Regular"/>
              </a:defRPr>
            </a:pPr>
            <a:r>
              <a:t>distractions, </a:t>
            </a:r>
          </a:p>
          <a:p>
            <a:pPr lvl="1" marL="694531" indent="-250031" algn="l" defTabSz="457200">
              <a:buSzPct val="145000"/>
              <a:buChar char="•"/>
              <a:defRPr b="0" sz="1800">
                <a:latin typeface="Roboto Regular"/>
                <a:ea typeface="Roboto Regular"/>
                <a:cs typeface="Roboto Regular"/>
                <a:sym typeface="Roboto Regular"/>
              </a:defRPr>
            </a:pPr>
            <a:r>
              <a:t>redundant links </a:t>
            </a:r>
          </a:p>
          <a:p>
            <a:pPr lvl="1" marL="694531" indent="-250031" algn="l" defTabSz="457200">
              <a:buSzPct val="145000"/>
              <a:buChar char="•"/>
              <a:defRPr b="0" sz="1800">
                <a:latin typeface="Roboto Regular"/>
                <a:ea typeface="Roboto Regular"/>
                <a:cs typeface="Roboto Regular"/>
                <a:sym typeface="Roboto Regular"/>
              </a:defRPr>
            </a:pPr>
            <a:r>
              <a:t>redundant headings</a:t>
            </a:r>
          </a:p>
          <a:p>
            <a:pPr lvl="1" marL="694531" indent="-250031" algn="l" defTabSz="457200">
              <a:buSzPct val="145000"/>
              <a:buChar char="•"/>
              <a:defRPr b="0" sz="1800">
                <a:latin typeface="Roboto Regular"/>
                <a:ea typeface="Roboto Regular"/>
                <a:cs typeface="Roboto Regular"/>
                <a:sym typeface="Roboto Regular"/>
              </a:defRPr>
            </a:pPr>
            <a:r>
              <a:t>buttons</a:t>
            </a:r>
          </a:p>
          <a:p>
            <a:pPr lvl="1" marL="694531" indent="-250031" algn="l" defTabSz="457200">
              <a:buSzPct val="145000"/>
              <a:buChar char="•"/>
              <a:defRPr b="0" sz="1800">
                <a:latin typeface="Roboto Regular"/>
                <a:ea typeface="Roboto Regular"/>
                <a:cs typeface="Roboto Regular"/>
                <a:sym typeface="Roboto Regular"/>
              </a:defRPr>
            </a:pPr>
            <a:r>
              <a:t>adverts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34…"/>
          <p:cNvSpPr/>
          <p:nvPr/>
        </p:nvSpPr>
        <p:spPr>
          <a:xfrm>
            <a:off x="159027"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3600">
                <a:solidFill>
                  <a:srgbClr val="FFFFFF"/>
                </a:solidFill>
                <a:latin typeface="Roboto Light"/>
                <a:ea typeface="Roboto Light"/>
                <a:cs typeface="Roboto Light"/>
                <a:sym typeface="Roboto Light"/>
              </a:defRPr>
            </a:pPr>
            <a:r>
              <a:t>34</a:t>
            </a:r>
          </a:p>
          <a:p>
            <a:pPr>
              <a:defRPr b="0" sz="3600">
                <a:solidFill>
                  <a:srgbClr val="FFFFFF"/>
                </a:solidFill>
                <a:latin typeface="Roboto Light"/>
                <a:ea typeface="Roboto Light"/>
                <a:cs typeface="Roboto Light"/>
                <a:sym typeface="Roboto Light"/>
              </a:defRPr>
            </a:pPr>
            <a:r>
              <a:t>psi</a:t>
            </a:r>
          </a:p>
        </p:txBody>
      </p:sp>
      <p:sp>
        <p:nvSpPr>
          <p:cNvPr id="208" name="34…"/>
          <p:cNvSpPr/>
          <p:nvPr/>
        </p:nvSpPr>
        <p:spPr>
          <a:xfrm>
            <a:off x="1988065"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latin typeface="Roboto Light"/>
                <a:ea typeface="Roboto Light"/>
                <a:cs typeface="Roboto Light"/>
                <a:sym typeface="Roboto Light"/>
              </a:defRPr>
            </a:pPr>
            <a:r>
              <a:t>34</a:t>
            </a:r>
          </a:p>
          <a:p>
            <a:pPr>
              <a:defRPr b="0">
                <a:solidFill>
                  <a:srgbClr val="FFFFFF"/>
                </a:solidFill>
                <a:latin typeface="Roboto Light"/>
                <a:ea typeface="Roboto Light"/>
                <a:cs typeface="Roboto Light"/>
                <a:sym typeface="Roboto Light"/>
              </a:defRPr>
            </a:pPr>
            <a:r>
              <a:t>psi</a:t>
            </a:r>
          </a:p>
        </p:txBody>
      </p:sp>
      <p:sp>
        <p:nvSpPr>
          <p:cNvPr id="209" name="34…"/>
          <p:cNvSpPr/>
          <p:nvPr/>
        </p:nvSpPr>
        <p:spPr>
          <a:xfrm>
            <a:off x="3817103" y="2654068"/>
            <a:ext cx="1718006"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effectLst>
                  <a:outerShdw sx="100000" sy="100000" kx="0" ky="0" algn="b" rotWithShape="0" blurRad="25400" dist="25400" dir="5400000">
                    <a:srgbClr val="000000">
                      <a:alpha val="50000"/>
                    </a:srgbClr>
                  </a:outerShdw>
                </a:effectLst>
                <a:latin typeface="Roboto Light"/>
                <a:ea typeface="Roboto Light"/>
                <a:cs typeface="Roboto Light"/>
                <a:sym typeface="Roboto Light"/>
              </a:defRPr>
            </a:pPr>
            <a:r>
              <a:t>34</a:t>
            </a:r>
          </a:p>
          <a:p>
            <a:pPr>
              <a:defRPr b="0" sz="1800">
                <a:solidFill>
                  <a:srgbClr val="C0C0C0"/>
                </a:solidFill>
                <a:latin typeface="Roboto Light"/>
                <a:ea typeface="Roboto Light"/>
                <a:cs typeface="Roboto Light"/>
                <a:sym typeface="Roboto Light"/>
              </a:defRPr>
            </a:pPr>
            <a:r>
              <a:t>psi</a:t>
            </a:r>
          </a:p>
        </p:txBody>
      </p:sp>
      <p:sp>
        <p:nvSpPr>
          <p:cNvPr id="210" name="34…"/>
          <p:cNvSpPr/>
          <p:nvPr/>
        </p:nvSpPr>
        <p:spPr>
          <a:xfrm>
            <a:off x="5643397" y="2654068"/>
            <a:ext cx="1718006"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pPr>
            <a:r>
              <a:t>34</a:t>
            </a:r>
            <a:endParaRPr sz="1400"/>
          </a:p>
          <a:p>
            <a:pPr>
              <a:lnSpc>
                <a:spcPts val="2000"/>
              </a:lnSpc>
              <a:defRPr b="0" sz="1400">
                <a:solidFill>
                  <a:srgbClr val="D6D6D6"/>
                </a:solidFill>
                <a:latin typeface="Roboto Light"/>
                <a:ea typeface="Roboto Light"/>
                <a:cs typeface="Roboto Light"/>
                <a:sym typeface="Roboto Light"/>
              </a:defRPr>
            </a:pPr>
            <a:r>
              <a:t>psi</a:t>
            </a:r>
          </a:p>
        </p:txBody>
      </p:sp>
      <p:sp>
        <p:nvSpPr>
          <p:cNvPr id="211" name="34"/>
          <p:cNvSpPr/>
          <p:nvPr/>
        </p:nvSpPr>
        <p:spPr>
          <a:xfrm>
            <a:off x="7475178"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lvl1pPr>
          </a:lstStyle>
          <a:p>
            <a:pPr/>
            <a:r>
              <a:t>34</a:t>
            </a:r>
          </a:p>
        </p:txBody>
      </p:sp>
      <p:sp>
        <p:nvSpPr>
          <p:cNvPr id="212" name="34"/>
          <p:cNvSpPr/>
          <p:nvPr/>
        </p:nvSpPr>
        <p:spPr>
          <a:xfrm>
            <a:off x="9304215"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72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lvl1pPr>
          </a:lstStyle>
          <a:p>
            <a:pPr/>
            <a:r>
              <a:t>34</a:t>
            </a:r>
          </a:p>
        </p:txBody>
      </p:sp>
      <p:sp>
        <p:nvSpPr>
          <p:cNvPr id="213" name="2.4…"/>
          <p:cNvSpPr/>
          <p:nvPr/>
        </p:nvSpPr>
        <p:spPr>
          <a:xfrm>
            <a:off x="156284" y="5896801"/>
            <a:ext cx="1718006"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3600">
                <a:solidFill>
                  <a:srgbClr val="FFFFFF"/>
                </a:solidFill>
                <a:latin typeface="Roboto Light"/>
                <a:ea typeface="Roboto Light"/>
                <a:cs typeface="Roboto Light"/>
                <a:sym typeface="Roboto Light"/>
              </a:defRPr>
            </a:pPr>
            <a:r>
              <a:t>2.4</a:t>
            </a:r>
          </a:p>
          <a:p>
            <a:pPr>
              <a:defRPr b="0" sz="3600">
                <a:solidFill>
                  <a:srgbClr val="FFFFFF"/>
                </a:solidFill>
                <a:latin typeface="Roboto Light"/>
                <a:ea typeface="Roboto Light"/>
                <a:cs typeface="Roboto Light"/>
                <a:sym typeface="Roboto Light"/>
              </a:defRPr>
            </a:pPr>
            <a:r>
              <a:t>bar</a:t>
            </a:r>
          </a:p>
        </p:txBody>
      </p:sp>
      <p:sp>
        <p:nvSpPr>
          <p:cNvPr id="214" name="2.4…"/>
          <p:cNvSpPr/>
          <p:nvPr/>
        </p:nvSpPr>
        <p:spPr>
          <a:xfrm>
            <a:off x="1985321" y="5896801"/>
            <a:ext cx="1718007"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latin typeface="Roboto Light"/>
                <a:ea typeface="Roboto Light"/>
                <a:cs typeface="Roboto Light"/>
                <a:sym typeface="Roboto Light"/>
              </a:defRPr>
            </a:pPr>
            <a:r>
              <a:t>2.4</a:t>
            </a:r>
          </a:p>
          <a:p>
            <a:pPr>
              <a:defRPr b="0">
                <a:solidFill>
                  <a:srgbClr val="FFFFFF"/>
                </a:solidFill>
                <a:latin typeface="Roboto Light"/>
                <a:ea typeface="Roboto Light"/>
                <a:cs typeface="Roboto Light"/>
                <a:sym typeface="Roboto Light"/>
              </a:defRPr>
            </a:pPr>
            <a:r>
              <a:t>bar</a:t>
            </a:r>
          </a:p>
        </p:txBody>
      </p:sp>
      <p:sp>
        <p:nvSpPr>
          <p:cNvPr id="215" name="2.4…"/>
          <p:cNvSpPr/>
          <p:nvPr/>
        </p:nvSpPr>
        <p:spPr>
          <a:xfrm>
            <a:off x="3814359" y="5896801"/>
            <a:ext cx="1718007"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effectLst>
                  <a:outerShdw sx="100000" sy="100000" kx="0" ky="0" algn="b" rotWithShape="0" blurRad="25400" dist="25400" dir="5400000">
                    <a:srgbClr val="000000">
                      <a:alpha val="50000"/>
                    </a:srgbClr>
                  </a:outerShdw>
                </a:effectLst>
                <a:latin typeface="Roboto Light"/>
                <a:ea typeface="Roboto Light"/>
                <a:cs typeface="Roboto Light"/>
                <a:sym typeface="Roboto Light"/>
              </a:defRPr>
            </a:pPr>
            <a:r>
              <a:t>2.4</a:t>
            </a:r>
          </a:p>
          <a:p>
            <a:pPr>
              <a:defRPr b="0" sz="1800">
                <a:solidFill>
                  <a:srgbClr val="EBEBEB"/>
                </a:solidFill>
                <a:latin typeface="Roboto Light"/>
                <a:ea typeface="Roboto Light"/>
                <a:cs typeface="Roboto Light"/>
                <a:sym typeface="Roboto Light"/>
              </a:defRPr>
            </a:pPr>
            <a:r>
              <a:t>bar</a:t>
            </a:r>
          </a:p>
        </p:txBody>
      </p:sp>
      <p:sp>
        <p:nvSpPr>
          <p:cNvPr id="216" name="2.4…"/>
          <p:cNvSpPr/>
          <p:nvPr/>
        </p:nvSpPr>
        <p:spPr>
          <a:xfrm>
            <a:off x="5643397" y="5896801"/>
            <a:ext cx="1718006"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pPr>
            <a:r>
              <a:t>2.4</a:t>
            </a:r>
            <a:endParaRPr sz="1400"/>
          </a:p>
          <a:p>
            <a:pPr>
              <a:lnSpc>
                <a:spcPts val="2000"/>
              </a:lnSpc>
              <a:defRPr b="0" sz="1400">
                <a:solidFill>
                  <a:srgbClr val="D6D6D6"/>
                </a:solidFill>
                <a:latin typeface="Roboto Light"/>
                <a:ea typeface="Roboto Light"/>
                <a:cs typeface="Roboto Light"/>
                <a:sym typeface="Roboto Light"/>
              </a:defRPr>
            </a:pPr>
            <a:r>
              <a:t>bar</a:t>
            </a:r>
          </a:p>
        </p:txBody>
      </p:sp>
      <p:sp>
        <p:nvSpPr>
          <p:cNvPr id="217" name="2.4"/>
          <p:cNvSpPr/>
          <p:nvPr/>
        </p:nvSpPr>
        <p:spPr>
          <a:xfrm>
            <a:off x="7472434" y="5896801"/>
            <a:ext cx="1718007"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lvl1pPr>
          </a:lstStyle>
          <a:p>
            <a:pPr/>
            <a:r>
              <a:t>2.4</a:t>
            </a:r>
          </a:p>
        </p:txBody>
      </p:sp>
      <p:sp>
        <p:nvSpPr>
          <p:cNvPr id="218" name="2.4"/>
          <p:cNvSpPr/>
          <p:nvPr/>
        </p:nvSpPr>
        <p:spPr>
          <a:xfrm>
            <a:off x="9301472" y="5896801"/>
            <a:ext cx="1718007"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70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lvl1pPr>
          </a:lstStyle>
          <a:p>
            <a:pPr/>
            <a:r>
              <a:t>2.4</a:t>
            </a:r>
          </a:p>
        </p:txBody>
      </p:sp>
      <p:grpSp>
        <p:nvGrpSpPr>
          <p:cNvPr id="221" name="Group"/>
          <p:cNvGrpSpPr/>
          <p:nvPr/>
        </p:nvGrpSpPr>
        <p:grpSpPr>
          <a:xfrm>
            <a:off x="11130509" y="2654068"/>
            <a:ext cx="1718007" cy="1763250"/>
            <a:chOff x="0" y="0"/>
            <a:chExt cx="1718005" cy="1763249"/>
          </a:xfrm>
        </p:grpSpPr>
        <p:sp>
          <p:nvSpPr>
            <p:cNvPr id="219" name="Oval"/>
            <p:cNvSpPr/>
            <p:nvPr/>
          </p:nvSpPr>
          <p:spPr>
            <a:xfrm>
              <a:off x="0" y="0"/>
              <a:ext cx="1718006" cy="1763250"/>
            </a:xfrm>
            <a:prstGeom prst="ellipse">
              <a:avLst/>
            </a:prstGeom>
            <a:solidFill>
              <a:srgbClr val="538C26"/>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220" name="tick.png" descr="tick.png"/>
            <p:cNvPicPr>
              <a:picLocks noChangeAspect="1"/>
            </p:cNvPicPr>
            <p:nvPr/>
          </p:nvPicPr>
          <p:blipFill>
            <a:blip r:embed="rId2">
              <a:extLst/>
            </a:blip>
            <a:stretch>
              <a:fillRect/>
            </a:stretch>
          </p:blipFill>
          <p:spPr>
            <a:xfrm>
              <a:off x="453627" y="473505"/>
              <a:ext cx="816240" cy="816240"/>
            </a:xfrm>
            <a:prstGeom prst="rect">
              <a:avLst/>
            </a:prstGeom>
            <a:ln w="12700" cap="flat">
              <a:noFill/>
              <a:miter lim="400000"/>
            </a:ln>
            <a:effectLst/>
          </p:spPr>
        </p:pic>
      </p:grpSp>
      <p:grpSp>
        <p:nvGrpSpPr>
          <p:cNvPr id="224" name="Group"/>
          <p:cNvGrpSpPr/>
          <p:nvPr/>
        </p:nvGrpSpPr>
        <p:grpSpPr>
          <a:xfrm>
            <a:off x="11130509" y="5896801"/>
            <a:ext cx="1718007" cy="1763251"/>
            <a:chOff x="0" y="0"/>
            <a:chExt cx="1718005" cy="1763249"/>
          </a:xfrm>
        </p:grpSpPr>
        <p:sp>
          <p:nvSpPr>
            <p:cNvPr id="222" name="Oval"/>
            <p:cNvSpPr/>
            <p:nvPr/>
          </p:nvSpPr>
          <p:spPr>
            <a:xfrm>
              <a:off x="0" y="0"/>
              <a:ext cx="1718006" cy="1763250"/>
            </a:xfrm>
            <a:prstGeom prst="ellipse">
              <a:avLst/>
            </a:prstGeom>
            <a:solidFill>
              <a:srgbClr val="538C26"/>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223" name="tick.png" descr="tick.png"/>
            <p:cNvPicPr>
              <a:picLocks noChangeAspect="1"/>
            </p:cNvPicPr>
            <p:nvPr/>
          </p:nvPicPr>
          <p:blipFill>
            <a:blip r:embed="rId2">
              <a:extLst/>
            </a:blip>
            <a:stretch>
              <a:fillRect/>
            </a:stretch>
          </p:blipFill>
          <p:spPr>
            <a:xfrm>
              <a:off x="450883" y="473505"/>
              <a:ext cx="816240" cy="816240"/>
            </a:xfrm>
            <a:prstGeom prst="rect">
              <a:avLst/>
            </a:prstGeom>
            <a:ln w="12700" cap="flat">
              <a:noFill/>
              <a:miter lim="400000"/>
            </a:ln>
            <a:effectLst/>
          </p:spPr>
        </p:pic>
      </p:grpSp>
      <p:sp>
        <p:nvSpPr>
          <p:cNvPr id="225" name="De-emphasising ‘techno-babble’…"/>
          <p:cNvSpPr txBox="1"/>
          <p:nvPr/>
        </p:nvSpPr>
        <p:spPr>
          <a:xfrm>
            <a:off x="264740" y="459316"/>
            <a:ext cx="793280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0" sz="3600">
                <a:latin typeface="Roboto Bold"/>
                <a:ea typeface="Roboto Bold"/>
                <a:cs typeface="Roboto Bold"/>
                <a:sym typeface="Roboto Bold"/>
              </a:defRPr>
            </a:pPr>
            <a:r>
              <a:t>De-emphasising ‘techno-babble’</a:t>
            </a:r>
          </a:p>
          <a:p>
            <a:pPr algn="l">
              <a:defRPr b="0" sz="1800">
                <a:solidFill>
                  <a:srgbClr val="929292"/>
                </a:solidFill>
                <a:latin typeface="Roboto Bold"/>
                <a:ea typeface="Roboto Bold"/>
                <a:cs typeface="Roboto Bold"/>
                <a:sym typeface="Roboto Bold"/>
              </a:defRPr>
            </a:pPr>
            <a:r>
              <a:t>allow the driver to concentrate on information (not the science / technology)</a:t>
            </a:r>
          </a:p>
        </p:txBody>
      </p:sp>
      <p:sp>
        <p:nvSpPr>
          <p:cNvPr id="226" name="Proposal: When a tyre is within the “tolerance” specified by the driver, is there ANY need to show the units at all? And for the ultimate in simplicity any need to even show the measurement itself.   “Your tyre is within limits, tick .. !! “"/>
          <p:cNvSpPr txBox="1"/>
          <p:nvPr/>
        </p:nvSpPr>
        <p:spPr>
          <a:xfrm>
            <a:off x="308967" y="1556692"/>
            <a:ext cx="12386866"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latin typeface="Roboto Regular"/>
                <a:ea typeface="Roboto Regular"/>
                <a:cs typeface="Roboto Regular"/>
                <a:sym typeface="Roboto Regular"/>
              </a:defRPr>
            </a:pPr>
            <a:r>
              <a:rPr>
                <a:latin typeface="Roboto Bold"/>
                <a:ea typeface="Roboto Bold"/>
                <a:cs typeface="Roboto Bold"/>
                <a:sym typeface="Roboto Bold"/>
              </a:rPr>
              <a:t>Proposal: </a:t>
            </a:r>
            <a:r>
              <a:t>When a tyre is within the “tolerance” specified by the driver, is there ANY need to show the units at all? And for the ultimate in simplicity any need to even show the measurement itself.   “Your tyre is within limits, tick .. !! “</a:t>
            </a:r>
          </a:p>
        </p:txBody>
      </p:sp>
      <p:sp>
        <p:nvSpPr>
          <p:cNvPr id="227" name="If units are needed then give the driver the option of switching them off, they know if its between 2.2 - 2.4 or between 30 - 34 even if most wont know (or/nor care) what the units mean, other than they are related to pressure…"/>
          <p:cNvSpPr txBox="1"/>
          <p:nvPr/>
        </p:nvSpPr>
        <p:spPr>
          <a:xfrm>
            <a:off x="308967" y="5076312"/>
            <a:ext cx="12386867"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If units are needed then give the driver the option of switching them off, they know if its between 2.2 - 2.4 or between 30 - 34 even if most wont know (or/nor care) what the units mean, other than they are related to pressure…</a:t>
            </a:r>
          </a:p>
        </p:txBody>
      </p:sp>
      <p:sp>
        <p:nvSpPr>
          <p:cNvPr id="228" name="✔︎  GOOD"/>
          <p:cNvSpPr txBox="1"/>
          <p:nvPr/>
        </p:nvSpPr>
        <p:spPr>
          <a:xfrm>
            <a:off x="11403195" y="8161693"/>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
        <p:nvSpPr>
          <p:cNvPr id="229" name="✖︎  BAD"/>
          <p:cNvSpPr txBox="1"/>
          <p:nvPr/>
        </p:nvSpPr>
        <p:spPr>
          <a:xfrm>
            <a:off x="431713" y="8161693"/>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Design Considerations"/>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Design Considerations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10…"/>
          <p:cNvSpPr/>
          <p:nvPr/>
        </p:nvSpPr>
        <p:spPr>
          <a:xfrm>
            <a:off x="159027"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3600">
                <a:solidFill>
                  <a:srgbClr val="FFFFFF"/>
                </a:solidFill>
                <a:latin typeface="Roboto Light"/>
                <a:ea typeface="Roboto Light"/>
                <a:cs typeface="Roboto Light"/>
                <a:sym typeface="Roboto Light"/>
              </a:defRPr>
            </a:pPr>
            <a:r>
              <a:t>10</a:t>
            </a:r>
          </a:p>
          <a:p>
            <a:pPr>
              <a:defRPr b="0" sz="3600">
                <a:solidFill>
                  <a:srgbClr val="FFFFFF"/>
                </a:solidFill>
                <a:latin typeface="Roboto Light"/>
                <a:ea typeface="Roboto Light"/>
                <a:cs typeface="Roboto Light"/>
                <a:sym typeface="Roboto Light"/>
              </a:defRPr>
            </a:pPr>
            <a:r>
              <a:t>mm</a:t>
            </a:r>
          </a:p>
        </p:txBody>
      </p:sp>
      <p:sp>
        <p:nvSpPr>
          <p:cNvPr id="232" name="9…"/>
          <p:cNvSpPr/>
          <p:nvPr/>
        </p:nvSpPr>
        <p:spPr>
          <a:xfrm>
            <a:off x="1988065"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latin typeface="Roboto Light"/>
                <a:ea typeface="Roboto Light"/>
                <a:cs typeface="Roboto Light"/>
                <a:sym typeface="Roboto Light"/>
              </a:defRPr>
            </a:pPr>
            <a:r>
              <a:t>9</a:t>
            </a:r>
          </a:p>
          <a:p>
            <a:pPr>
              <a:defRPr b="0">
                <a:solidFill>
                  <a:srgbClr val="FFFFFF"/>
                </a:solidFill>
                <a:latin typeface="Roboto Light"/>
                <a:ea typeface="Roboto Light"/>
                <a:cs typeface="Roboto Light"/>
                <a:sym typeface="Roboto Light"/>
              </a:defRPr>
            </a:pPr>
            <a:r>
              <a:t>mm</a:t>
            </a:r>
          </a:p>
        </p:txBody>
      </p:sp>
      <p:sp>
        <p:nvSpPr>
          <p:cNvPr id="233" name="8.1…"/>
          <p:cNvSpPr/>
          <p:nvPr/>
        </p:nvSpPr>
        <p:spPr>
          <a:xfrm>
            <a:off x="3817103" y="2654068"/>
            <a:ext cx="1718006"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effectLst>
                  <a:outerShdw sx="100000" sy="100000" kx="0" ky="0" algn="b" rotWithShape="0" blurRad="25400" dist="25400" dir="5400000">
                    <a:srgbClr val="000000">
                      <a:alpha val="50000"/>
                    </a:srgbClr>
                  </a:outerShdw>
                </a:effectLst>
                <a:latin typeface="Roboto Light"/>
                <a:ea typeface="Roboto Light"/>
                <a:cs typeface="Roboto Light"/>
                <a:sym typeface="Roboto Light"/>
              </a:defRPr>
            </a:pPr>
            <a:r>
              <a:t>8.1</a:t>
            </a:r>
          </a:p>
          <a:p>
            <a:pPr>
              <a:defRPr b="0" sz="1800">
                <a:solidFill>
                  <a:srgbClr val="C0C0C0"/>
                </a:solidFill>
                <a:latin typeface="Roboto Light"/>
                <a:ea typeface="Roboto Light"/>
                <a:cs typeface="Roboto Light"/>
                <a:sym typeface="Roboto Light"/>
              </a:defRPr>
            </a:pPr>
            <a:r>
              <a:t>mm</a:t>
            </a:r>
          </a:p>
        </p:txBody>
      </p:sp>
      <p:sp>
        <p:nvSpPr>
          <p:cNvPr id="234" name="7.3…"/>
          <p:cNvSpPr/>
          <p:nvPr/>
        </p:nvSpPr>
        <p:spPr>
          <a:xfrm>
            <a:off x="5643397" y="2654068"/>
            <a:ext cx="1718006"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pPr>
            <a:r>
              <a:t>7.3</a:t>
            </a:r>
            <a:endParaRPr sz="1400"/>
          </a:p>
          <a:p>
            <a:pPr>
              <a:lnSpc>
                <a:spcPts val="2000"/>
              </a:lnSpc>
              <a:defRPr b="0" sz="1400">
                <a:solidFill>
                  <a:srgbClr val="D6D6D6"/>
                </a:solidFill>
                <a:latin typeface="Roboto Light"/>
                <a:ea typeface="Roboto Light"/>
                <a:cs typeface="Roboto Light"/>
                <a:sym typeface="Roboto Light"/>
              </a:defRPr>
            </a:pPr>
            <a:r>
              <a:t>mm</a:t>
            </a:r>
          </a:p>
        </p:txBody>
      </p:sp>
      <p:sp>
        <p:nvSpPr>
          <p:cNvPr id="235" name="6.7"/>
          <p:cNvSpPr/>
          <p:nvPr/>
        </p:nvSpPr>
        <p:spPr>
          <a:xfrm>
            <a:off x="7475178"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lvl1pPr>
          </a:lstStyle>
          <a:p>
            <a:pPr/>
            <a:r>
              <a:t>6.7</a:t>
            </a:r>
          </a:p>
        </p:txBody>
      </p:sp>
      <p:sp>
        <p:nvSpPr>
          <p:cNvPr id="236" name="5"/>
          <p:cNvSpPr/>
          <p:nvPr/>
        </p:nvSpPr>
        <p:spPr>
          <a:xfrm>
            <a:off x="9304215"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72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lvl1pPr>
          </a:lstStyle>
          <a:p>
            <a:pPr/>
            <a:r>
              <a:t>5</a:t>
            </a:r>
          </a:p>
        </p:txBody>
      </p:sp>
      <p:sp>
        <p:nvSpPr>
          <p:cNvPr id="237" name="3.1…"/>
          <p:cNvSpPr/>
          <p:nvPr/>
        </p:nvSpPr>
        <p:spPr>
          <a:xfrm>
            <a:off x="156284" y="5896801"/>
            <a:ext cx="1718006" cy="1763251"/>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3600">
                <a:solidFill>
                  <a:srgbClr val="FFFFFF"/>
                </a:solidFill>
                <a:latin typeface="Roboto Light"/>
                <a:ea typeface="Roboto Light"/>
                <a:cs typeface="Roboto Light"/>
                <a:sym typeface="Roboto Light"/>
              </a:defRPr>
            </a:pPr>
            <a:r>
              <a:t>3.1</a:t>
            </a:r>
          </a:p>
          <a:p>
            <a:pPr>
              <a:defRPr b="0" sz="3600">
                <a:solidFill>
                  <a:srgbClr val="FFFFFF"/>
                </a:solidFill>
                <a:latin typeface="Roboto Light"/>
                <a:ea typeface="Roboto Light"/>
                <a:cs typeface="Roboto Light"/>
                <a:sym typeface="Roboto Light"/>
              </a:defRPr>
            </a:pPr>
            <a:r>
              <a:t>mm</a:t>
            </a:r>
          </a:p>
        </p:txBody>
      </p:sp>
      <p:sp>
        <p:nvSpPr>
          <p:cNvPr id="238" name="2.9…"/>
          <p:cNvSpPr/>
          <p:nvPr/>
        </p:nvSpPr>
        <p:spPr>
          <a:xfrm>
            <a:off x="1985321" y="5896801"/>
            <a:ext cx="1718007"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latin typeface="Roboto Light"/>
                <a:ea typeface="Roboto Light"/>
                <a:cs typeface="Roboto Light"/>
                <a:sym typeface="Roboto Light"/>
              </a:defRPr>
            </a:pPr>
            <a:r>
              <a:t>2.9</a:t>
            </a:r>
          </a:p>
          <a:p>
            <a:pPr>
              <a:defRPr b="0">
                <a:solidFill>
                  <a:srgbClr val="FFFFFF"/>
                </a:solidFill>
                <a:latin typeface="Roboto Light"/>
                <a:ea typeface="Roboto Light"/>
                <a:cs typeface="Roboto Light"/>
                <a:sym typeface="Roboto Light"/>
              </a:defRPr>
            </a:pPr>
            <a:r>
              <a:t>mm</a:t>
            </a:r>
          </a:p>
        </p:txBody>
      </p:sp>
      <p:sp>
        <p:nvSpPr>
          <p:cNvPr id="239" name="2.6…"/>
          <p:cNvSpPr/>
          <p:nvPr/>
        </p:nvSpPr>
        <p:spPr>
          <a:xfrm>
            <a:off x="3814359" y="5896801"/>
            <a:ext cx="1718007"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0" sz="4800">
                <a:solidFill>
                  <a:srgbClr val="FFFFFF"/>
                </a:solidFill>
                <a:effectLst>
                  <a:outerShdw sx="100000" sy="100000" kx="0" ky="0" algn="b" rotWithShape="0" blurRad="25400" dist="25400" dir="5400000">
                    <a:srgbClr val="000000">
                      <a:alpha val="50000"/>
                    </a:srgbClr>
                  </a:outerShdw>
                </a:effectLst>
                <a:latin typeface="Roboto Light"/>
                <a:ea typeface="Roboto Light"/>
                <a:cs typeface="Roboto Light"/>
                <a:sym typeface="Roboto Light"/>
              </a:defRPr>
            </a:pPr>
            <a:r>
              <a:t>2.6</a:t>
            </a:r>
          </a:p>
          <a:p>
            <a:pPr>
              <a:defRPr b="0" sz="1800">
                <a:solidFill>
                  <a:srgbClr val="EBEBEB"/>
                </a:solidFill>
                <a:latin typeface="Roboto Light"/>
                <a:ea typeface="Roboto Light"/>
                <a:cs typeface="Roboto Light"/>
                <a:sym typeface="Roboto Light"/>
              </a:defRPr>
            </a:pPr>
            <a:r>
              <a:t>mm</a:t>
            </a:r>
          </a:p>
        </p:txBody>
      </p:sp>
      <p:sp>
        <p:nvSpPr>
          <p:cNvPr id="240" name="2…"/>
          <p:cNvSpPr/>
          <p:nvPr/>
        </p:nvSpPr>
        <p:spPr>
          <a:xfrm>
            <a:off x="5643397" y="5896801"/>
            <a:ext cx="1718006"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pPr>
            <a:r>
              <a:t>2</a:t>
            </a:r>
            <a:endParaRPr sz="1400"/>
          </a:p>
          <a:p>
            <a:pPr>
              <a:lnSpc>
                <a:spcPts val="2000"/>
              </a:lnSpc>
              <a:defRPr b="0" sz="1400">
                <a:solidFill>
                  <a:srgbClr val="D6D6D6"/>
                </a:solidFill>
                <a:latin typeface="Roboto Light"/>
                <a:ea typeface="Roboto Light"/>
                <a:cs typeface="Roboto Light"/>
                <a:sym typeface="Roboto Light"/>
              </a:defRPr>
            </a:pPr>
            <a:r>
              <a:t>mm</a:t>
            </a:r>
          </a:p>
        </p:txBody>
      </p:sp>
      <p:sp>
        <p:nvSpPr>
          <p:cNvPr id="241" name="1.8"/>
          <p:cNvSpPr/>
          <p:nvPr/>
        </p:nvSpPr>
        <p:spPr>
          <a:xfrm>
            <a:off x="7472434" y="5896801"/>
            <a:ext cx="1718007"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Light"/>
                <a:ea typeface="Roboto Light"/>
                <a:cs typeface="Roboto Light"/>
                <a:sym typeface="Roboto Light"/>
              </a:defRPr>
            </a:lvl1pPr>
          </a:lstStyle>
          <a:p>
            <a:pPr/>
            <a:r>
              <a:t>1.8</a:t>
            </a:r>
          </a:p>
        </p:txBody>
      </p:sp>
      <p:sp>
        <p:nvSpPr>
          <p:cNvPr id="242" name="1.3"/>
          <p:cNvSpPr/>
          <p:nvPr/>
        </p:nvSpPr>
        <p:spPr>
          <a:xfrm>
            <a:off x="9301472" y="5896801"/>
            <a:ext cx="1718007"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70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lvl1pPr>
          </a:lstStyle>
          <a:p>
            <a:pPr/>
            <a:r>
              <a:t>1.3</a:t>
            </a:r>
          </a:p>
        </p:txBody>
      </p:sp>
      <p:sp>
        <p:nvSpPr>
          <p:cNvPr id="243" name="Oval"/>
          <p:cNvSpPr/>
          <p:nvPr/>
        </p:nvSpPr>
        <p:spPr>
          <a:xfrm>
            <a:off x="11130509" y="5896801"/>
            <a:ext cx="1718007" cy="1763251"/>
          </a:xfrm>
          <a:prstGeom prst="ellipse">
            <a:avLst/>
          </a:prstGeom>
          <a:solidFill>
            <a:srgbClr val="F7412D"/>
          </a:solidFill>
          <a:ln w="12700">
            <a:miter lim="400000"/>
          </a:ln>
          <a:effectLst>
            <a:outerShdw sx="100000" sy="100000" kx="0" ky="0" algn="b" rotWithShape="0" blurRad="190500" dist="63500" dir="5400000">
              <a:srgbClr val="000000">
                <a:alpha val="50000"/>
              </a:srgbClr>
            </a:outerShdw>
          </a:effec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sp>
        <p:nvSpPr>
          <p:cNvPr id="244" name="3.9"/>
          <p:cNvSpPr/>
          <p:nvPr/>
        </p:nvSpPr>
        <p:spPr>
          <a:xfrm>
            <a:off x="11130509" y="2654068"/>
            <a:ext cx="1718007" cy="1763250"/>
          </a:xfrm>
          <a:prstGeom prst="ellipse">
            <a:avLst/>
          </a:prstGeom>
          <a:solidFill>
            <a:srgbClr val="538C26"/>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lvl1pPr>
          </a:lstStyle>
          <a:p>
            <a:pPr/>
            <a:r>
              <a:t>3.9</a:t>
            </a:r>
          </a:p>
        </p:txBody>
      </p:sp>
      <p:sp>
        <p:nvSpPr>
          <p:cNvPr id="245" name="Don't show data - show significant information…"/>
          <p:cNvSpPr txBox="1"/>
          <p:nvPr/>
        </p:nvSpPr>
        <p:spPr>
          <a:xfrm>
            <a:off x="264740" y="459316"/>
            <a:ext cx="1169628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3600">
                <a:latin typeface="Roboto Bold"/>
                <a:ea typeface="Roboto Bold"/>
                <a:cs typeface="Roboto Bold"/>
                <a:sym typeface="Roboto Bold"/>
              </a:defRPr>
            </a:pPr>
            <a:r>
              <a:t>Don't show data - show significant information</a:t>
            </a:r>
          </a:p>
          <a:p>
            <a:pPr algn="l">
              <a:defRPr b="0" sz="1800">
                <a:solidFill>
                  <a:srgbClr val="929292"/>
                </a:solidFill>
                <a:latin typeface="Roboto Bold"/>
                <a:ea typeface="Roboto Bold"/>
                <a:cs typeface="Roboto Bold"/>
                <a:sym typeface="Roboto Bold"/>
              </a:defRPr>
            </a:pPr>
            <a:r>
              <a:t>Show what the driver needs to see when they need to act on whats important</a:t>
            </a:r>
          </a:p>
        </p:txBody>
      </p:sp>
      <p:sp>
        <p:nvSpPr>
          <p:cNvPr id="246" name="For example the display of a whole range of depth figures does noting important and no additional information is gained by knowing 8.1 or 8.0 mm remain. In fact, it not really important to display anything much at all, just saying that everything is better than the limited specified, would also work …"/>
          <p:cNvSpPr txBox="1"/>
          <p:nvPr/>
        </p:nvSpPr>
        <p:spPr>
          <a:xfrm>
            <a:off x="308967" y="1556692"/>
            <a:ext cx="12386866"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For example the display of a whole range of depth figures does noting important and no additional information is gained by knowing 8.1 or 8.0 mm remain. In fact, it not really important to display anything much at all, just saying that everything is better than the limited specified, would also work … </a:t>
            </a:r>
          </a:p>
        </p:txBody>
      </p:sp>
      <p:sp>
        <p:nvSpPr>
          <p:cNvPr id="247" name="If units are shown (see previous slide) then give the driver the option of REMOVING them."/>
          <p:cNvSpPr txBox="1"/>
          <p:nvPr/>
        </p:nvSpPr>
        <p:spPr>
          <a:xfrm>
            <a:off x="2771245" y="9139535"/>
            <a:ext cx="9959183" cy="368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a:spcBef>
                <a:spcPts val="3200"/>
              </a:spcBef>
              <a:defRPr b="0" sz="1800">
                <a:latin typeface="Roboto Regular"/>
                <a:ea typeface="Roboto Regular"/>
                <a:cs typeface="Roboto Regular"/>
                <a:sym typeface="Roboto Regular"/>
              </a:defRPr>
            </a:lvl1pPr>
          </a:lstStyle>
          <a:p>
            <a:pPr/>
            <a:r>
              <a:t>If units are shown (see previous slide) then give the driver the option of REMOVING them.</a:t>
            </a:r>
          </a:p>
        </p:txBody>
      </p:sp>
      <p:pic>
        <p:nvPicPr>
          <p:cNvPr id="248" name="skid.png" descr="skid.png"/>
          <p:cNvPicPr>
            <a:picLocks noChangeAspect="1"/>
          </p:cNvPicPr>
          <p:nvPr/>
        </p:nvPicPr>
        <p:blipFill>
          <a:blip r:embed="rId2">
            <a:extLst/>
          </a:blip>
          <a:stretch>
            <a:fillRect/>
          </a:stretch>
        </p:blipFill>
        <p:spPr>
          <a:xfrm>
            <a:off x="11509415" y="6281406"/>
            <a:ext cx="1036396" cy="1036396"/>
          </a:xfrm>
          <a:prstGeom prst="rect">
            <a:avLst/>
          </a:prstGeom>
          <a:ln w="12700">
            <a:miter lim="400000"/>
          </a:ln>
        </p:spPr>
      </p:pic>
      <p:sp>
        <p:nvSpPr>
          <p:cNvPr id="249" name="At some configured point a “Warning” should be shown; Units may not be relevant after this point either, displaying the warning state may work, cars use the same paradigm “ONLY display a warning when there is a warning situation”"/>
          <p:cNvSpPr txBox="1"/>
          <p:nvPr/>
        </p:nvSpPr>
        <p:spPr>
          <a:xfrm>
            <a:off x="308967" y="5031862"/>
            <a:ext cx="12386867"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At some configured point a “Warning” should be shown; Units may not be relevant after this point either, displaying the warning state may work, cars use the same paradigm “ONLY display a warning when there is a warning situation” </a:t>
            </a:r>
          </a:p>
        </p:txBody>
      </p:sp>
      <p:sp>
        <p:nvSpPr>
          <p:cNvPr id="250" name="✔︎  GOOD"/>
          <p:cNvSpPr txBox="1"/>
          <p:nvPr/>
        </p:nvSpPr>
        <p:spPr>
          <a:xfrm>
            <a:off x="11441295" y="8212493"/>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Honestly, measurement units are ‘irrelevant’ !…"/>
          <p:cNvSpPr txBox="1"/>
          <p:nvPr/>
        </p:nvSpPr>
        <p:spPr>
          <a:xfrm>
            <a:off x="1359932" y="3912798"/>
            <a:ext cx="10895489" cy="945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pPr>
            <a:r>
              <a:t>Honestly, measurement units are ‘irrelevant’ !</a:t>
            </a:r>
          </a:p>
          <a:p>
            <a:pPr algn="l">
              <a:defRPr sz="1800">
                <a:solidFill>
                  <a:srgbClr val="919191"/>
                </a:solidFill>
              </a:defRPr>
            </a:pPr>
            <a:r>
              <a:t>for almost every driver for almost entirely all of the time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Screen Shot 2017-08-18 at 18.52.49.png" descr="Screen Shot 2017-08-18 at 18.52.49.png"/>
          <p:cNvPicPr>
            <a:picLocks noChangeAspect="1"/>
          </p:cNvPicPr>
          <p:nvPr/>
        </p:nvPicPr>
        <p:blipFill>
          <a:blip r:embed="rId2">
            <a:extLst/>
          </a:blip>
          <a:stretch>
            <a:fillRect/>
          </a:stretch>
        </p:blipFill>
        <p:spPr>
          <a:xfrm>
            <a:off x="2615538" y="7129462"/>
            <a:ext cx="2032001" cy="1930401"/>
          </a:xfrm>
          <a:prstGeom prst="rect">
            <a:avLst/>
          </a:prstGeom>
          <a:ln w="12700">
            <a:miter lim="400000"/>
          </a:ln>
        </p:spPr>
      </p:pic>
      <p:pic>
        <p:nvPicPr>
          <p:cNvPr id="255" name="Screen Shot 2017-08-18 at 18.08.19.png" descr="Screen Shot 2017-08-18 at 18.08.19.png"/>
          <p:cNvPicPr>
            <a:picLocks noChangeAspect="1"/>
          </p:cNvPicPr>
          <p:nvPr/>
        </p:nvPicPr>
        <p:blipFill>
          <a:blip r:embed="rId3">
            <a:extLst/>
          </a:blip>
          <a:stretch>
            <a:fillRect/>
          </a:stretch>
        </p:blipFill>
        <p:spPr>
          <a:xfrm>
            <a:off x="572409" y="1069119"/>
            <a:ext cx="1866901" cy="1828801"/>
          </a:xfrm>
          <a:prstGeom prst="rect">
            <a:avLst/>
          </a:prstGeom>
          <a:ln w="12700">
            <a:miter lim="400000"/>
          </a:ln>
        </p:spPr>
      </p:pic>
      <p:pic>
        <p:nvPicPr>
          <p:cNvPr id="256" name="Screen Shot 2017-08-18 at 18.47.55.png" descr="Screen Shot 2017-08-18 at 18.47.55.png"/>
          <p:cNvPicPr>
            <a:picLocks noChangeAspect="1"/>
          </p:cNvPicPr>
          <p:nvPr/>
        </p:nvPicPr>
        <p:blipFill>
          <a:blip r:embed="rId4">
            <a:extLst/>
          </a:blip>
          <a:stretch>
            <a:fillRect/>
          </a:stretch>
        </p:blipFill>
        <p:spPr>
          <a:xfrm>
            <a:off x="9731835" y="1031279"/>
            <a:ext cx="1968501" cy="1854201"/>
          </a:xfrm>
          <a:prstGeom prst="rect">
            <a:avLst/>
          </a:prstGeom>
          <a:ln w="12700">
            <a:miter lim="400000"/>
          </a:ln>
        </p:spPr>
      </p:pic>
      <p:pic>
        <p:nvPicPr>
          <p:cNvPr id="257" name="pasted-image.tiff" descr="pasted-image.tiff"/>
          <p:cNvPicPr>
            <a:picLocks noChangeAspect="1"/>
          </p:cNvPicPr>
          <p:nvPr/>
        </p:nvPicPr>
        <p:blipFill>
          <a:blip r:embed="rId5">
            <a:extLst/>
          </a:blip>
          <a:stretch>
            <a:fillRect/>
          </a:stretch>
        </p:blipFill>
        <p:spPr>
          <a:xfrm>
            <a:off x="2605145" y="1208600"/>
            <a:ext cx="1693070" cy="1693070"/>
          </a:xfrm>
          <a:prstGeom prst="rect">
            <a:avLst/>
          </a:prstGeom>
          <a:ln w="12700">
            <a:miter lim="400000"/>
          </a:ln>
        </p:spPr>
      </p:pic>
      <p:pic>
        <p:nvPicPr>
          <p:cNvPr id="258" name="Screen Shot 2017-08-18 at 18.52.17.png" descr="Screen Shot 2017-08-18 at 18.52.17.png"/>
          <p:cNvPicPr>
            <a:picLocks noChangeAspect="1"/>
          </p:cNvPicPr>
          <p:nvPr/>
        </p:nvPicPr>
        <p:blipFill>
          <a:blip r:embed="rId6">
            <a:extLst/>
          </a:blip>
          <a:stretch>
            <a:fillRect/>
          </a:stretch>
        </p:blipFill>
        <p:spPr>
          <a:xfrm>
            <a:off x="829137" y="7065962"/>
            <a:ext cx="1993901" cy="2095501"/>
          </a:xfrm>
          <a:prstGeom prst="rect">
            <a:avLst/>
          </a:prstGeom>
          <a:ln w="12700">
            <a:miter lim="400000"/>
          </a:ln>
        </p:spPr>
      </p:pic>
      <p:pic>
        <p:nvPicPr>
          <p:cNvPr id="259" name="Screen Shot 2017-08-18 at 18.54.12.png" descr="Screen Shot 2017-08-18 at 18.54.12.png"/>
          <p:cNvPicPr>
            <a:picLocks noChangeAspect="1"/>
          </p:cNvPicPr>
          <p:nvPr/>
        </p:nvPicPr>
        <p:blipFill>
          <a:blip r:embed="rId7">
            <a:extLst/>
          </a:blip>
          <a:stretch>
            <a:fillRect/>
          </a:stretch>
        </p:blipFill>
        <p:spPr>
          <a:xfrm>
            <a:off x="4658849" y="4995862"/>
            <a:ext cx="1968501" cy="1866901"/>
          </a:xfrm>
          <a:prstGeom prst="rect">
            <a:avLst/>
          </a:prstGeom>
          <a:ln w="12700">
            <a:miter lim="400000"/>
          </a:ln>
        </p:spPr>
      </p:pic>
      <p:pic>
        <p:nvPicPr>
          <p:cNvPr id="260" name="Screen Shot 2017-08-18 at 18.54.29.png" descr="Screen Shot 2017-08-18 at 18.54.29.png"/>
          <p:cNvPicPr>
            <a:picLocks noChangeAspect="1"/>
          </p:cNvPicPr>
          <p:nvPr/>
        </p:nvPicPr>
        <p:blipFill>
          <a:blip r:embed="rId8">
            <a:extLst/>
          </a:blip>
          <a:stretch>
            <a:fillRect/>
          </a:stretch>
        </p:blipFill>
        <p:spPr>
          <a:xfrm>
            <a:off x="10730838" y="4919662"/>
            <a:ext cx="2044701" cy="1993901"/>
          </a:xfrm>
          <a:prstGeom prst="rect">
            <a:avLst/>
          </a:prstGeom>
          <a:ln w="12700">
            <a:miter lim="400000"/>
          </a:ln>
        </p:spPr>
      </p:pic>
      <p:sp>
        <p:nvSpPr>
          <p:cNvPr id="261" name="34…"/>
          <p:cNvSpPr txBox="1"/>
          <p:nvPr/>
        </p:nvSpPr>
        <p:spPr>
          <a:xfrm>
            <a:off x="3612769" y="1469664"/>
            <a:ext cx="961729" cy="11709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b="0" sz="4800">
                <a:latin typeface="Arial Unicode MS"/>
                <a:ea typeface="Arial Unicode MS"/>
                <a:cs typeface="Arial Unicode MS"/>
                <a:sym typeface="Arial Unicode MS"/>
              </a:defRPr>
            </a:pPr>
            <a:r>
              <a:t>34</a:t>
            </a:r>
          </a:p>
          <a:p>
            <a:pPr>
              <a:lnSpc>
                <a:spcPct val="80000"/>
              </a:lnSpc>
              <a:defRPr b="0">
                <a:latin typeface="Arial Unicode MS"/>
                <a:ea typeface="Arial Unicode MS"/>
                <a:cs typeface="Arial Unicode MS"/>
                <a:sym typeface="Arial Unicode MS"/>
              </a:defRPr>
            </a:pPr>
            <a:r>
              <a:t>psi</a:t>
            </a:r>
          </a:p>
        </p:txBody>
      </p:sp>
      <p:pic>
        <p:nvPicPr>
          <p:cNvPr id="262" name="Screen Shot 2017-08-18 at 18.59.30.png" descr="Screen Shot 2017-08-18 at 18.59.30.png"/>
          <p:cNvPicPr>
            <a:picLocks noChangeAspect="1"/>
          </p:cNvPicPr>
          <p:nvPr/>
        </p:nvPicPr>
        <p:blipFill>
          <a:blip r:embed="rId9">
            <a:extLst/>
          </a:blip>
          <a:stretch>
            <a:fillRect/>
          </a:stretch>
        </p:blipFill>
        <p:spPr>
          <a:xfrm>
            <a:off x="8831460" y="4995862"/>
            <a:ext cx="2108201" cy="1892301"/>
          </a:xfrm>
          <a:prstGeom prst="rect">
            <a:avLst/>
          </a:prstGeom>
          <a:ln w="12700">
            <a:miter lim="400000"/>
          </a:ln>
        </p:spPr>
      </p:pic>
      <p:pic>
        <p:nvPicPr>
          <p:cNvPr id="263" name="Screen Shot 2017-08-18 at 19.01.01.png" descr="Screen Shot 2017-08-18 at 19.01.01.png"/>
          <p:cNvPicPr>
            <a:picLocks noChangeAspect="1"/>
          </p:cNvPicPr>
          <p:nvPr/>
        </p:nvPicPr>
        <p:blipFill>
          <a:blip r:embed="rId10">
            <a:extLst/>
          </a:blip>
          <a:stretch>
            <a:fillRect/>
          </a:stretch>
        </p:blipFill>
        <p:spPr>
          <a:xfrm>
            <a:off x="6556771" y="4995862"/>
            <a:ext cx="1930401" cy="1943101"/>
          </a:xfrm>
          <a:prstGeom prst="rect">
            <a:avLst/>
          </a:prstGeom>
          <a:ln w="12700">
            <a:miter lim="400000"/>
          </a:ln>
        </p:spPr>
      </p:pic>
      <p:sp>
        <p:nvSpPr>
          <p:cNvPr id="264" name="potentially doing away with any form of NUMBER at all and when / if there is some indictor that there MAY be an issue and just showing simple iconic shape to indicate that something is not OK"/>
          <p:cNvSpPr txBox="1"/>
          <p:nvPr/>
        </p:nvSpPr>
        <p:spPr>
          <a:xfrm>
            <a:off x="679714" y="5060446"/>
            <a:ext cx="3319331" cy="205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potentially doing away with any form of NUMBER at all and when / if there is some indictor that there MAY be an issue and just showing simple iconic shape to indicate that something is not OK</a:t>
            </a:r>
          </a:p>
        </p:txBody>
      </p:sp>
      <p:sp>
        <p:nvSpPr>
          <p:cNvPr id="265" name="Optionally a directional indicator can be used to emphasise (TOO MUCH) / (TOO LITTLE) conditions"/>
          <p:cNvSpPr txBox="1"/>
          <p:nvPr/>
        </p:nvSpPr>
        <p:spPr>
          <a:xfrm>
            <a:off x="6298472" y="4344092"/>
            <a:ext cx="5561410"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Optionally a directional indicator can be used to emphasise (TOO MUCH) / (TOO LITTLE) conditions</a:t>
            </a:r>
          </a:p>
        </p:txBody>
      </p:sp>
      <p:sp>
        <p:nvSpPr>
          <p:cNvPr id="266" name="Use ‘indicators’ instead of text"/>
          <p:cNvSpPr txBox="1"/>
          <p:nvPr/>
        </p:nvSpPr>
        <p:spPr>
          <a:xfrm>
            <a:off x="174599" y="184430"/>
            <a:ext cx="10719540"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Use ‘indicators’ instead of text</a:t>
            </a:r>
          </a:p>
        </p:txBody>
      </p:sp>
      <p:grpSp>
        <p:nvGrpSpPr>
          <p:cNvPr id="269" name="Group"/>
          <p:cNvGrpSpPr/>
          <p:nvPr/>
        </p:nvGrpSpPr>
        <p:grpSpPr>
          <a:xfrm>
            <a:off x="4607753" y="7123930"/>
            <a:ext cx="2070693" cy="2019878"/>
            <a:chOff x="0" y="0"/>
            <a:chExt cx="2070691" cy="2019877"/>
          </a:xfrm>
        </p:grpSpPr>
        <p:pic>
          <p:nvPicPr>
            <p:cNvPr id="267" name="Screen Shot 2017-08-18 at 20.23.11.png" descr="Screen Shot 2017-08-18 at 20.23.11.png"/>
            <p:cNvPicPr>
              <a:picLocks noChangeAspect="1"/>
            </p:cNvPicPr>
            <p:nvPr/>
          </p:nvPicPr>
          <p:blipFill>
            <a:blip r:embed="rId11">
              <a:extLst/>
            </a:blip>
            <a:stretch>
              <a:fillRect/>
            </a:stretch>
          </p:blipFill>
          <p:spPr>
            <a:xfrm>
              <a:off x="0" y="0"/>
              <a:ext cx="2070692" cy="2019878"/>
            </a:xfrm>
            <a:prstGeom prst="rect">
              <a:avLst/>
            </a:prstGeom>
            <a:ln w="12700" cap="flat">
              <a:noFill/>
              <a:miter lim="400000"/>
            </a:ln>
            <a:effectLst/>
          </p:spPr>
        </p:pic>
        <p:pic>
          <p:nvPicPr>
            <p:cNvPr id="268" name="skid.png" descr="skid.png"/>
            <p:cNvPicPr>
              <a:picLocks noChangeAspect="1"/>
            </p:cNvPicPr>
            <p:nvPr/>
          </p:nvPicPr>
          <p:blipFill>
            <a:blip r:embed="rId12">
              <a:extLst/>
            </a:blip>
            <a:stretch>
              <a:fillRect/>
            </a:stretch>
          </p:blipFill>
          <p:spPr>
            <a:xfrm>
              <a:off x="517148" y="491741"/>
              <a:ext cx="1036396" cy="1036396"/>
            </a:xfrm>
            <a:prstGeom prst="rect">
              <a:avLst/>
            </a:prstGeom>
            <a:ln w="12700" cap="flat">
              <a:noFill/>
              <a:miter lim="400000"/>
            </a:ln>
            <a:effectLst/>
          </p:spPr>
        </p:pic>
      </p:grpSp>
      <p:grpSp>
        <p:nvGrpSpPr>
          <p:cNvPr id="272" name="Group"/>
          <p:cNvGrpSpPr/>
          <p:nvPr/>
        </p:nvGrpSpPr>
        <p:grpSpPr>
          <a:xfrm>
            <a:off x="8418710" y="7173772"/>
            <a:ext cx="1968501" cy="1920195"/>
            <a:chOff x="0" y="0"/>
            <a:chExt cx="1968500" cy="1920193"/>
          </a:xfrm>
        </p:grpSpPr>
        <p:pic>
          <p:nvPicPr>
            <p:cNvPr id="270" name="Screen Shot 2017-08-18 at 20.23.11.png" descr="Screen Shot 2017-08-18 at 20.23.11.png"/>
            <p:cNvPicPr>
              <a:picLocks noChangeAspect="1"/>
            </p:cNvPicPr>
            <p:nvPr/>
          </p:nvPicPr>
          <p:blipFill>
            <a:blip r:embed="rId11">
              <a:extLst/>
            </a:blip>
            <a:stretch>
              <a:fillRect/>
            </a:stretch>
          </p:blipFill>
          <p:spPr>
            <a:xfrm>
              <a:off x="0" y="0"/>
              <a:ext cx="1968500" cy="1920194"/>
            </a:xfrm>
            <a:prstGeom prst="rect">
              <a:avLst/>
            </a:prstGeom>
            <a:ln w="12700" cap="flat">
              <a:noFill/>
              <a:miter lim="400000"/>
            </a:ln>
            <a:effectLst/>
          </p:spPr>
        </p:pic>
        <p:pic>
          <p:nvPicPr>
            <p:cNvPr id="271" name="sad.png" descr="sad.png"/>
            <p:cNvPicPr>
              <a:picLocks noChangeAspect="1"/>
            </p:cNvPicPr>
            <p:nvPr/>
          </p:nvPicPr>
          <p:blipFill>
            <a:blip r:embed="rId13">
              <a:extLst/>
            </a:blip>
            <a:stretch>
              <a:fillRect/>
            </a:stretch>
          </p:blipFill>
          <p:spPr>
            <a:xfrm>
              <a:off x="450159" y="408357"/>
              <a:ext cx="985248" cy="985249"/>
            </a:xfrm>
            <a:prstGeom prst="rect">
              <a:avLst/>
            </a:prstGeom>
            <a:ln w="12700" cap="flat">
              <a:noFill/>
              <a:miter lim="400000"/>
            </a:ln>
            <a:effectLst/>
          </p:spPr>
        </p:pic>
      </p:grpSp>
      <p:grpSp>
        <p:nvGrpSpPr>
          <p:cNvPr id="275" name="Group"/>
          <p:cNvGrpSpPr/>
          <p:nvPr/>
        </p:nvGrpSpPr>
        <p:grpSpPr>
          <a:xfrm>
            <a:off x="6474221" y="7136607"/>
            <a:ext cx="2044701" cy="1994525"/>
            <a:chOff x="0" y="0"/>
            <a:chExt cx="2044700" cy="1994523"/>
          </a:xfrm>
        </p:grpSpPr>
        <p:pic>
          <p:nvPicPr>
            <p:cNvPr id="273" name="Screen Shot 2017-08-18 at 20.23.11.png" descr="Screen Shot 2017-08-18 at 20.23.11.png"/>
            <p:cNvPicPr>
              <a:picLocks noChangeAspect="1"/>
            </p:cNvPicPr>
            <p:nvPr/>
          </p:nvPicPr>
          <p:blipFill>
            <a:blip r:embed="rId11">
              <a:extLst/>
            </a:blip>
            <a:stretch>
              <a:fillRect/>
            </a:stretch>
          </p:blipFill>
          <p:spPr>
            <a:xfrm>
              <a:off x="0" y="0"/>
              <a:ext cx="2044700" cy="1994524"/>
            </a:xfrm>
            <a:prstGeom prst="rect">
              <a:avLst/>
            </a:prstGeom>
            <a:ln w="12700" cap="flat">
              <a:noFill/>
              <a:miter lim="400000"/>
            </a:ln>
            <a:effectLst/>
          </p:spPr>
        </p:pic>
        <p:pic>
          <p:nvPicPr>
            <p:cNvPr id="274" name="tyre.png" descr="tyre.png"/>
            <p:cNvPicPr>
              <a:picLocks noChangeAspect="1"/>
            </p:cNvPicPr>
            <p:nvPr/>
          </p:nvPicPr>
          <p:blipFill>
            <a:blip r:embed="rId14">
              <a:extLst/>
            </a:blip>
            <a:stretch>
              <a:fillRect/>
            </a:stretch>
          </p:blipFill>
          <p:spPr>
            <a:xfrm>
              <a:off x="479955" y="434398"/>
              <a:ext cx="1023387" cy="1023387"/>
            </a:xfrm>
            <a:prstGeom prst="rect">
              <a:avLst/>
            </a:prstGeom>
            <a:ln w="12700" cap="flat">
              <a:noFill/>
              <a:miter lim="400000"/>
            </a:ln>
            <a:effectLst/>
          </p:spPr>
        </p:pic>
      </p:grpSp>
      <p:grpSp>
        <p:nvGrpSpPr>
          <p:cNvPr id="278" name="Group"/>
          <p:cNvGrpSpPr/>
          <p:nvPr/>
        </p:nvGrpSpPr>
        <p:grpSpPr>
          <a:xfrm>
            <a:off x="7794642" y="1076754"/>
            <a:ext cx="1519514" cy="1559531"/>
            <a:chOff x="0" y="0"/>
            <a:chExt cx="1519513" cy="1559529"/>
          </a:xfrm>
        </p:grpSpPr>
        <p:sp>
          <p:nvSpPr>
            <p:cNvPr id="276" name="Oval"/>
            <p:cNvSpPr/>
            <p:nvPr/>
          </p:nvSpPr>
          <p:spPr>
            <a:xfrm>
              <a:off x="0" y="0"/>
              <a:ext cx="1519514" cy="1559530"/>
            </a:xfrm>
            <a:prstGeom prst="ellipse">
              <a:avLst/>
            </a:prstGeom>
            <a:solidFill>
              <a:srgbClr val="538C26"/>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277" name="tick.png" descr="tick.png"/>
            <p:cNvPicPr>
              <a:picLocks noChangeAspect="1"/>
            </p:cNvPicPr>
            <p:nvPr/>
          </p:nvPicPr>
          <p:blipFill>
            <a:blip r:embed="rId15">
              <a:extLst/>
            </a:blip>
            <a:stretch>
              <a:fillRect/>
            </a:stretch>
          </p:blipFill>
          <p:spPr>
            <a:xfrm>
              <a:off x="398789" y="418797"/>
              <a:ext cx="721935" cy="721935"/>
            </a:xfrm>
            <a:prstGeom prst="rect">
              <a:avLst/>
            </a:prstGeom>
            <a:ln w="12700" cap="flat">
              <a:noFill/>
              <a:miter lim="400000"/>
            </a:ln>
            <a:effectLst/>
          </p:spPr>
        </p:pic>
      </p:grpSp>
      <p:sp>
        <p:nvSpPr>
          <p:cNvPr id="279" name="✖︎  BAD"/>
          <p:cNvSpPr txBox="1"/>
          <p:nvPr/>
        </p:nvSpPr>
        <p:spPr>
          <a:xfrm>
            <a:off x="2007195" y="3014825"/>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
        <p:nvSpPr>
          <p:cNvPr id="280" name="✔︎  GOOD"/>
          <p:cNvSpPr txBox="1"/>
          <p:nvPr/>
        </p:nvSpPr>
        <p:spPr>
          <a:xfrm>
            <a:off x="9076862" y="3014825"/>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Reuse - rather than create new items **"/>
          <p:cNvSpPr txBox="1"/>
          <p:nvPr/>
        </p:nvSpPr>
        <p:spPr>
          <a:xfrm>
            <a:off x="264740" y="459316"/>
            <a:ext cx="800122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0" sz="3600">
                <a:latin typeface="Roboto Bold"/>
                <a:ea typeface="Roboto Bold"/>
                <a:cs typeface="Roboto Bold"/>
                <a:sym typeface="Roboto Bold"/>
              </a:defRPr>
            </a:pPr>
            <a:r>
              <a:t>Reuse - rather than create new items </a:t>
            </a:r>
            <a:r>
              <a:rPr baseline="77777" sz="1800"/>
              <a:t>**</a:t>
            </a:r>
          </a:p>
        </p:txBody>
      </p:sp>
      <p:pic>
        <p:nvPicPr>
          <p:cNvPr id="283" name="Screen Shot 2017-08-18 at 18.07.26.png" descr="Screen Shot 2017-08-18 at 18.07.26.png"/>
          <p:cNvPicPr>
            <a:picLocks noChangeAspect="1"/>
          </p:cNvPicPr>
          <p:nvPr/>
        </p:nvPicPr>
        <p:blipFill>
          <a:blip r:embed="rId2">
            <a:extLst/>
          </a:blip>
          <a:stretch>
            <a:fillRect/>
          </a:stretch>
        </p:blipFill>
        <p:spPr>
          <a:xfrm>
            <a:off x="8564868" y="1320514"/>
            <a:ext cx="2019301" cy="1879601"/>
          </a:xfrm>
          <a:prstGeom prst="rect">
            <a:avLst/>
          </a:prstGeom>
          <a:ln w="12700">
            <a:miter lim="400000"/>
          </a:ln>
        </p:spPr>
      </p:pic>
      <p:pic>
        <p:nvPicPr>
          <p:cNvPr id="284" name="Screen Shot 2017-08-18 at 18.08.19.png" descr="Screen Shot 2017-08-18 at 18.08.19.png"/>
          <p:cNvPicPr>
            <a:picLocks noChangeAspect="1"/>
          </p:cNvPicPr>
          <p:nvPr/>
        </p:nvPicPr>
        <p:blipFill>
          <a:blip r:embed="rId3">
            <a:extLst/>
          </a:blip>
          <a:stretch>
            <a:fillRect/>
          </a:stretch>
        </p:blipFill>
        <p:spPr>
          <a:xfrm>
            <a:off x="6372076" y="1345914"/>
            <a:ext cx="1866901" cy="1828801"/>
          </a:xfrm>
          <a:prstGeom prst="rect">
            <a:avLst/>
          </a:prstGeom>
          <a:ln w="12700">
            <a:miter lim="400000"/>
          </a:ln>
        </p:spPr>
      </p:pic>
      <p:pic>
        <p:nvPicPr>
          <p:cNvPr id="285" name="Screen Shot 2017-08-18 at 18.09.26.png" descr="Screen Shot 2017-08-18 at 18.09.26.png"/>
          <p:cNvPicPr>
            <a:picLocks noChangeAspect="1"/>
          </p:cNvPicPr>
          <p:nvPr/>
        </p:nvPicPr>
        <p:blipFill>
          <a:blip r:embed="rId4">
            <a:extLst/>
          </a:blip>
          <a:stretch>
            <a:fillRect/>
          </a:stretch>
        </p:blipFill>
        <p:spPr>
          <a:xfrm>
            <a:off x="4058634" y="1320514"/>
            <a:ext cx="1955801" cy="1879601"/>
          </a:xfrm>
          <a:prstGeom prst="rect">
            <a:avLst/>
          </a:prstGeom>
          <a:ln w="12700">
            <a:miter lim="400000"/>
          </a:ln>
        </p:spPr>
      </p:pic>
      <p:pic>
        <p:nvPicPr>
          <p:cNvPr id="286" name="Screen Shot 2017-08-18 at 18.10.24.png" descr="Screen Shot 2017-08-18 at 18.10.24.png"/>
          <p:cNvPicPr>
            <a:picLocks noChangeAspect="1"/>
          </p:cNvPicPr>
          <p:nvPr/>
        </p:nvPicPr>
        <p:blipFill>
          <a:blip r:embed="rId5">
            <a:extLst/>
          </a:blip>
          <a:stretch>
            <a:fillRect/>
          </a:stretch>
        </p:blipFill>
        <p:spPr>
          <a:xfrm>
            <a:off x="1745191" y="1364964"/>
            <a:ext cx="2044701" cy="1790701"/>
          </a:xfrm>
          <a:prstGeom prst="rect">
            <a:avLst/>
          </a:prstGeom>
          <a:ln w="12700">
            <a:miter lim="400000"/>
          </a:ln>
        </p:spPr>
      </p:pic>
      <p:sp>
        <p:nvSpPr>
          <p:cNvPr id="287" name="Pressure reading taken, driver has not set any ‘trigger’ data for readings so no ‘OK’ or ‘Warning’ indications can be added on top of the reading, taken, so render in a neutral colour."/>
          <p:cNvSpPr txBox="1"/>
          <p:nvPr/>
        </p:nvSpPr>
        <p:spPr>
          <a:xfrm>
            <a:off x="1656291" y="3200735"/>
            <a:ext cx="2044701" cy="38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Pressure reading taken, driver has not set any ‘trigger’ data for readings so no ‘OK’ or ‘Warning’ indications can be added on top of the reading, taken, so render in a neutral colour.</a:t>
            </a:r>
          </a:p>
        </p:txBody>
      </p:sp>
      <p:sp>
        <p:nvSpPr>
          <p:cNvPr id="288" name="* There is a possible option were we could take an average of the pressures across all the tyres and if any one or more tyres are found to deviate by more than x% from the rest (and the driver has not registered any triggers) - show in an alternate neutral colour"/>
          <p:cNvSpPr txBox="1"/>
          <p:nvPr/>
        </p:nvSpPr>
        <p:spPr>
          <a:xfrm>
            <a:off x="4039584" y="3200735"/>
            <a:ext cx="2044701" cy="525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 There is a possible option were we could take an average of the pressures across all the tyres and if any one or more tyres are found to deviate by more than x% from the rest (and the driver has not registered any triggers) - show in an alternate neutral colour</a:t>
            </a:r>
          </a:p>
        </p:txBody>
      </p:sp>
      <p:sp>
        <p:nvSpPr>
          <p:cNvPr id="289" name="driver has entered triggers and this are is within the acceptable limits of the trigger and so shows as a ‘OK’ with a a dark green colour"/>
          <p:cNvSpPr txBox="1"/>
          <p:nvPr/>
        </p:nvSpPr>
        <p:spPr>
          <a:xfrm>
            <a:off x="6372076" y="3200735"/>
            <a:ext cx="2044701" cy="30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driver has entered triggers and this are is within the acceptable limits of the trigger and so shows as a ‘OK’ with a a dark green colour </a:t>
            </a:r>
          </a:p>
        </p:txBody>
      </p:sp>
      <p:sp>
        <p:nvSpPr>
          <p:cNvPr id="290" name="driver has entered triggers and this tyre is NOT within the acceptable limits of the trigger and so shows as a ‘Warning’ with a a red colour"/>
          <p:cNvSpPr txBox="1"/>
          <p:nvPr/>
        </p:nvSpPr>
        <p:spPr>
          <a:xfrm>
            <a:off x="8729968" y="3200735"/>
            <a:ext cx="2044701" cy="30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driver has entered triggers and this tyre is NOT within the acceptable limits of the trigger and so shows as a ‘Warning’ with a a red colour </a:t>
            </a:r>
          </a:p>
        </p:txBody>
      </p:sp>
      <p:sp>
        <p:nvSpPr>
          <p:cNvPr id="291" name="** However using colour alone to distinguish between state is an EXCEEDING POOR design and un to 1/10 of the population wont be able to readily distinguish between those those states (see “colour blindness”)"/>
          <p:cNvSpPr txBox="1"/>
          <p:nvPr/>
        </p:nvSpPr>
        <p:spPr>
          <a:xfrm>
            <a:off x="290651" y="8678333"/>
            <a:ext cx="12423498"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1800">
                <a:latin typeface="Roboto Regular"/>
                <a:ea typeface="Roboto Regular"/>
                <a:cs typeface="Roboto Regular"/>
                <a:sym typeface="Roboto Regular"/>
              </a:defRPr>
            </a:pPr>
            <a:r>
              <a:rPr baseline="16666"/>
              <a:t>** </a:t>
            </a:r>
            <a:r>
              <a:t>However using colour alone to distinguish between state is an EXCEEDING POOR design and un to 1/10 of the population wont be able to readily distinguish between those those states (see “colour blindness”)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There are seven main ‘types’ of colour vision deficiency or “Colour Blindness” and can effect about 1 in 10 of the male population of a country and about 1 in 1200 female.…"/>
          <p:cNvSpPr txBox="1"/>
          <p:nvPr/>
        </p:nvSpPr>
        <p:spPr>
          <a:xfrm>
            <a:off x="882914" y="5884302"/>
            <a:ext cx="10210007" cy="3647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There are seven main ‘types’ of colour vision deficiency or “Colour Blindness” and can effect about 1 in 10 of the male population of a country and about 1 in 1200 female.</a:t>
            </a:r>
          </a:p>
          <a:p>
            <a:pPr lvl="1" algn="l">
              <a:lnSpc>
                <a:spcPts val="100"/>
              </a:lnSpc>
              <a:spcBef>
                <a:spcPts val="3200"/>
              </a:spcBef>
              <a:defRPr b="0" sz="1800"/>
            </a:pPr>
            <a:r>
              <a:t>Deuteranope           - Green Deficient </a:t>
            </a:r>
          </a:p>
          <a:p>
            <a:pPr lvl="1" algn="l">
              <a:lnSpc>
                <a:spcPts val="100"/>
              </a:lnSpc>
              <a:spcBef>
                <a:spcPts val="3200"/>
              </a:spcBef>
              <a:defRPr b="0" sz="1800">
                <a:latin typeface="Roboto Regular"/>
                <a:ea typeface="Roboto Regular"/>
                <a:cs typeface="Roboto Regular"/>
                <a:sym typeface="Roboto Regular"/>
              </a:defRPr>
            </a:pPr>
            <a:r>
              <a:t>Protanope                 - Red Deficient</a:t>
            </a:r>
          </a:p>
          <a:p>
            <a:pPr lvl="1" algn="l">
              <a:lnSpc>
                <a:spcPts val="100"/>
              </a:lnSpc>
              <a:spcBef>
                <a:spcPts val="3200"/>
              </a:spcBef>
              <a:defRPr b="0" sz="1800">
                <a:latin typeface="Roboto Regular"/>
                <a:ea typeface="Roboto Regular"/>
                <a:cs typeface="Roboto Regular"/>
                <a:sym typeface="Roboto Regular"/>
              </a:defRPr>
            </a:pPr>
            <a:r>
              <a:rPr>
                <a:latin typeface="Roboto Bold"/>
                <a:ea typeface="Roboto Bold"/>
                <a:cs typeface="Roboto Bold"/>
                <a:sym typeface="Roboto Bold"/>
              </a:rPr>
              <a:t>Tritranope</a:t>
            </a:r>
            <a:r>
              <a:t>                 - Blue Deficient (rare in men, </a:t>
            </a:r>
            <a:r>
              <a:rPr>
                <a:latin typeface="Roboto Bold"/>
                <a:ea typeface="Roboto Bold"/>
                <a:cs typeface="Roboto Bold"/>
                <a:sym typeface="Roboto Bold"/>
              </a:rPr>
              <a:t>highest type found in women</a:t>
            </a:r>
            <a:r>
              <a:t>)</a:t>
            </a:r>
          </a:p>
          <a:p>
            <a:pPr lvl="1" algn="l">
              <a:lnSpc>
                <a:spcPts val="100"/>
              </a:lnSpc>
              <a:spcBef>
                <a:spcPts val="3200"/>
              </a:spcBef>
              <a:defRPr b="0" sz="1800">
                <a:latin typeface="Roboto Regular"/>
                <a:ea typeface="Roboto Regular"/>
                <a:cs typeface="Roboto Regular"/>
                <a:sym typeface="Roboto Regular"/>
              </a:defRPr>
            </a:pPr>
            <a:r>
              <a:rPr>
                <a:latin typeface="Roboto Bold"/>
                <a:ea typeface="Roboto Bold"/>
                <a:cs typeface="Roboto Bold"/>
                <a:sym typeface="Roboto Bold"/>
              </a:rPr>
              <a:t>Deuteranomaly</a:t>
            </a:r>
            <a:r>
              <a:t>        - Green Deficient (</a:t>
            </a:r>
            <a:r>
              <a:rPr>
                <a:latin typeface="Roboto Bold"/>
                <a:ea typeface="Roboto Bold"/>
                <a:cs typeface="Roboto Bold"/>
                <a:sym typeface="Roboto Bold"/>
              </a:rPr>
              <a:t>highest type found in men</a:t>
            </a:r>
            <a:r>
              <a:t>)</a:t>
            </a:r>
          </a:p>
          <a:p>
            <a:pPr lvl="1" algn="l">
              <a:lnSpc>
                <a:spcPts val="100"/>
              </a:lnSpc>
              <a:spcBef>
                <a:spcPts val="3200"/>
              </a:spcBef>
              <a:defRPr b="0" sz="1800">
                <a:latin typeface="Roboto Regular"/>
                <a:ea typeface="Roboto Regular"/>
                <a:cs typeface="Roboto Regular"/>
                <a:sym typeface="Roboto Regular"/>
              </a:defRPr>
            </a:pPr>
            <a:r>
              <a:t>Protanomaly            - Red Deficient</a:t>
            </a:r>
          </a:p>
          <a:p>
            <a:pPr lvl="1" algn="l">
              <a:lnSpc>
                <a:spcPts val="100"/>
              </a:lnSpc>
              <a:spcBef>
                <a:spcPts val="3200"/>
              </a:spcBef>
              <a:defRPr b="0" sz="1800">
                <a:latin typeface="Roboto Regular"/>
                <a:ea typeface="Roboto Regular"/>
                <a:cs typeface="Roboto Regular"/>
                <a:sym typeface="Roboto Regular"/>
              </a:defRPr>
            </a:pPr>
            <a:r>
              <a:t>Tritanomaly              - Blue Deficient (very rare &lt; 0.0001% of the population)</a:t>
            </a:r>
          </a:p>
          <a:p>
            <a:pPr lvl="1" algn="l">
              <a:lnSpc>
                <a:spcPts val="100"/>
              </a:lnSpc>
              <a:spcBef>
                <a:spcPts val="3200"/>
              </a:spcBef>
              <a:defRPr b="0" sz="1800">
                <a:latin typeface="Roboto Regular"/>
                <a:ea typeface="Roboto Regular"/>
                <a:cs typeface="Roboto Regular"/>
                <a:sym typeface="Roboto Regular"/>
              </a:defRPr>
            </a:pPr>
            <a:r>
              <a:t>Monochromacy       - No Colour vision </a:t>
            </a:r>
          </a:p>
        </p:txBody>
      </p:sp>
      <p:pic>
        <p:nvPicPr>
          <p:cNvPr id="294" name="Screen Shot 2017-08-18 at 18.24.07.png" descr="Screen Shot 2017-08-18 at 18.24.07.png"/>
          <p:cNvPicPr>
            <a:picLocks noChangeAspect="1"/>
          </p:cNvPicPr>
          <p:nvPr/>
        </p:nvPicPr>
        <p:blipFill>
          <a:blip r:embed="rId2">
            <a:extLst/>
          </a:blip>
          <a:stretch>
            <a:fillRect/>
          </a:stretch>
        </p:blipFill>
        <p:spPr>
          <a:xfrm>
            <a:off x="1230383" y="1538882"/>
            <a:ext cx="3880106" cy="3900855"/>
          </a:xfrm>
          <a:prstGeom prst="rect">
            <a:avLst/>
          </a:prstGeom>
          <a:ln w="12700">
            <a:miter lim="400000"/>
          </a:ln>
        </p:spPr>
      </p:pic>
      <p:pic>
        <p:nvPicPr>
          <p:cNvPr id="295" name="Screen Shot 2017-08-18 at 18.26.05.png" descr="Screen Shot 2017-08-18 at 18.26.05.png"/>
          <p:cNvPicPr>
            <a:picLocks noChangeAspect="1"/>
          </p:cNvPicPr>
          <p:nvPr/>
        </p:nvPicPr>
        <p:blipFill>
          <a:blip r:embed="rId3">
            <a:extLst/>
          </a:blip>
          <a:stretch>
            <a:fillRect/>
          </a:stretch>
        </p:blipFill>
        <p:spPr>
          <a:xfrm>
            <a:off x="7569293" y="1376472"/>
            <a:ext cx="4281275" cy="4225675"/>
          </a:xfrm>
          <a:prstGeom prst="rect">
            <a:avLst/>
          </a:prstGeom>
          <a:ln w="12700">
            <a:miter lim="400000"/>
          </a:ln>
        </p:spPr>
      </p:pic>
      <p:sp>
        <p:nvSpPr>
          <p:cNvPr id="296" name="Deuteranomaly"/>
          <p:cNvSpPr txBox="1"/>
          <p:nvPr/>
        </p:nvSpPr>
        <p:spPr>
          <a:xfrm>
            <a:off x="2075581" y="1177245"/>
            <a:ext cx="218971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Bold"/>
                <a:ea typeface="Roboto Bold"/>
                <a:cs typeface="Roboto Bold"/>
                <a:sym typeface="Roboto Bold"/>
              </a:defRPr>
            </a:lvl1pPr>
          </a:lstStyle>
          <a:p>
            <a:pPr/>
            <a:r>
              <a:t>Deuteranomaly</a:t>
            </a:r>
          </a:p>
        </p:txBody>
      </p:sp>
      <p:sp>
        <p:nvSpPr>
          <p:cNvPr id="297" name="Tritanope"/>
          <p:cNvSpPr txBox="1"/>
          <p:nvPr/>
        </p:nvSpPr>
        <p:spPr>
          <a:xfrm>
            <a:off x="8994439" y="1177245"/>
            <a:ext cx="143098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Bold"/>
                <a:ea typeface="Roboto Bold"/>
                <a:cs typeface="Roboto Bold"/>
                <a:sym typeface="Roboto Bold"/>
              </a:defRPr>
            </a:lvl1pPr>
          </a:lstStyle>
          <a:p>
            <a:pPr/>
            <a:r>
              <a:t>Tritanope</a:t>
            </a:r>
          </a:p>
        </p:txBody>
      </p:sp>
      <p:sp>
        <p:nvSpPr>
          <p:cNvPr id="298" name="Colour Blindness"/>
          <p:cNvSpPr txBox="1"/>
          <p:nvPr/>
        </p:nvSpPr>
        <p:spPr>
          <a:xfrm>
            <a:off x="264740" y="459316"/>
            <a:ext cx="360938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Colour Blindness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he addition of visual elements, other than just using a colour change, will allow visually / colour impaired people to quickly establish at a glance which of the values requires their attention and is a vital component of any good user experience and design"/>
          <p:cNvSpPr txBox="1"/>
          <p:nvPr/>
        </p:nvSpPr>
        <p:spPr>
          <a:xfrm>
            <a:off x="605087" y="7839902"/>
            <a:ext cx="6449352"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The addition of visual elements, other than just using a colour change, will allow visually / colour impaired people to quickly establish at a glance which of the values requires their attention and is a vital component of any good user experience and design</a:t>
            </a:r>
          </a:p>
        </p:txBody>
      </p:sp>
      <p:sp>
        <p:nvSpPr>
          <p:cNvPr id="301" name="Colour Blindness"/>
          <p:cNvSpPr txBox="1"/>
          <p:nvPr/>
        </p:nvSpPr>
        <p:spPr>
          <a:xfrm>
            <a:off x="264740" y="459316"/>
            <a:ext cx="360938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Colour Blindness</a:t>
            </a:r>
          </a:p>
        </p:txBody>
      </p:sp>
      <p:grpSp>
        <p:nvGrpSpPr>
          <p:cNvPr id="304" name="Group"/>
          <p:cNvGrpSpPr/>
          <p:nvPr/>
        </p:nvGrpSpPr>
        <p:grpSpPr>
          <a:xfrm>
            <a:off x="7879309" y="5782501"/>
            <a:ext cx="1718007" cy="1763251"/>
            <a:chOff x="0" y="0"/>
            <a:chExt cx="1718005" cy="1763249"/>
          </a:xfrm>
        </p:grpSpPr>
        <p:sp>
          <p:nvSpPr>
            <p:cNvPr id="302" name="Oval"/>
            <p:cNvSpPr/>
            <p:nvPr/>
          </p:nvSpPr>
          <p:spPr>
            <a:xfrm>
              <a:off x="0" y="0"/>
              <a:ext cx="1718006" cy="1763250"/>
            </a:xfrm>
            <a:prstGeom prst="ellipse">
              <a:avLst/>
            </a:prstGeom>
            <a:solidFill>
              <a:srgbClr val="938123"/>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03" name="tick.png" descr="tick.png"/>
            <p:cNvPicPr>
              <a:picLocks noChangeAspect="1"/>
            </p:cNvPicPr>
            <p:nvPr/>
          </p:nvPicPr>
          <p:blipFill>
            <a:blip r:embed="rId2">
              <a:extLst/>
            </a:blip>
            <a:stretch>
              <a:fillRect/>
            </a:stretch>
          </p:blipFill>
          <p:spPr>
            <a:xfrm>
              <a:off x="450883" y="473505"/>
              <a:ext cx="816240" cy="816240"/>
            </a:xfrm>
            <a:prstGeom prst="rect">
              <a:avLst/>
            </a:prstGeom>
            <a:ln w="12700" cap="flat">
              <a:noFill/>
              <a:miter lim="400000"/>
            </a:ln>
            <a:effectLst/>
          </p:spPr>
        </p:pic>
      </p:grpSp>
      <p:grpSp>
        <p:nvGrpSpPr>
          <p:cNvPr id="307" name="Group"/>
          <p:cNvGrpSpPr/>
          <p:nvPr/>
        </p:nvGrpSpPr>
        <p:grpSpPr>
          <a:xfrm>
            <a:off x="10114509" y="5782501"/>
            <a:ext cx="1718007" cy="1763251"/>
            <a:chOff x="0" y="0"/>
            <a:chExt cx="1718005" cy="1763249"/>
          </a:xfrm>
        </p:grpSpPr>
        <p:sp>
          <p:nvSpPr>
            <p:cNvPr id="305" name="Oval"/>
            <p:cNvSpPr/>
            <p:nvPr/>
          </p:nvSpPr>
          <p:spPr>
            <a:xfrm>
              <a:off x="0" y="0"/>
              <a:ext cx="1718006" cy="1763250"/>
            </a:xfrm>
            <a:prstGeom prst="ellipse">
              <a:avLst/>
            </a:prstGeom>
            <a:solidFill>
              <a:srgbClr val="837537"/>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06" name="skid.png" descr="skid.png"/>
            <p:cNvPicPr>
              <a:picLocks noChangeAspect="1"/>
            </p:cNvPicPr>
            <p:nvPr/>
          </p:nvPicPr>
          <p:blipFill>
            <a:blip r:embed="rId3">
              <a:extLst/>
            </a:blip>
            <a:stretch>
              <a:fillRect/>
            </a:stretch>
          </p:blipFill>
          <p:spPr>
            <a:xfrm>
              <a:off x="353505" y="363426"/>
              <a:ext cx="1036396" cy="1036396"/>
            </a:xfrm>
            <a:prstGeom prst="rect">
              <a:avLst/>
            </a:prstGeom>
            <a:ln w="12700" cap="flat">
              <a:noFill/>
              <a:miter lim="400000"/>
            </a:ln>
            <a:effectLst/>
          </p:spPr>
        </p:pic>
      </p:grpSp>
      <p:grpSp>
        <p:nvGrpSpPr>
          <p:cNvPr id="310" name="Group"/>
          <p:cNvGrpSpPr/>
          <p:nvPr/>
        </p:nvGrpSpPr>
        <p:grpSpPr>
          <a:xfrm>
            <a:off x="7887776" y="3471101"/>
            <a:ext cx="1718007" cy="1763251"/>
            <a:chOff x="0" y="0"/>
            <a:chExt cx="1718005" cy="1763249"/>
          </a:xfrm>
        </p:grpSpPr>
        <p:sp>
          <p:nvSpPr>
            <p:cNvPr id="308" name="Oval"/>
            <p:cNvSpPr/>
            <p:nvPr/>
          </p:nvSpPr>
          <p:spPr>
            <a:xfrm>
              <a:off x="0" y="0"/>
              <a:ext cx="1718006" cy="1763250"/>
            </a:xfrm>
            <a:prstGeom prst="ellipse">
              <a:avLst/>
            </a:prstGeom>
            <a:solidFill>
              <a:srgbClr val="5F7F95"/>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09" name="tick.png" descr="tick.png"/>
            <p:cNvPicPr>
              <a:picLocks noChangeAspect="1"/>
            </p:cNvPicPr>
            <p:nvPr/>
          </p:nvPicPr>
          <p:blipFill>
            <a:blip r:embed="rId2">
              <a:extLst/>
            </a:blip>
            <a:stretch>
              <a:fillRect/>
            </a:stretch>
          </p:blipFill>
          <p:spPr>
            <a:xfrm>
              <a:off x="450883" y="473505"/>
              <a:ext cx="816240" cy="816240"/>
            </a:xfrm>
            <a:prstGeom prst="rect">
              <a:avLst/>
            </a:prstGeom>
            <a:ln w="12700" cap="flat">
              <a:noFill/>
              <a:miter lim="400000"/>
            </a:ln>
            <a:effectLst/>
          </p:spPr>
        </p:pic>
      </p:grpSp>
      <p:grpSp>
        <p:nvGrpSpPr>
          <p:cNvPr id="313" name="Group"/>
          <p:cNvGrpSpPr/>
          <p:nvPr/>
        </p:nvGrpSpPr>
        <p:grpSpPr>
          <a:xfrm>
            <a:off x="10122976" y="3471101"/>
            <a:ext cx="1718007" cy="1763251"/>
            <a:chOff x="0" y="0"/>
            <a:chExt cx="1718005" cy="1763249"/>
          </a:xfrm>
        </p:grpSpPr>
        <p:sp>
          <p:nvSpPr>
            <p:cNvPr id="311" name="Oval"/>
            <p:cNvSpPr/>
            <p:nvPr/>
          </p:nvSpPr>
          <p:spPr>
            <a:xfrm>
              <a:off x="0" y="0"/>
              <a:ext cx="1718006" cy="1763250"/>
            </a:xfrm>
            <a:prstGeom prst="ellipse">
              <a:avLst/>
            </a:prstGeom>
            <a:solidFill>
              <a:srgbClr val="FA316B"/>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12" name="skid.png" descr="skid.png"/>
            <p:cNvPicPr>
              <a:picLocks noChangeAspect="1"/>
            </p:cNvPicPr>
            <p:nvPr/>
          </p:nvPicPr>
          <p:blipFill>
            <a:blip r:embed="rId3">
              <a:extLst/>
            </a:blip>
            <a:stretch>
              <a:fillRect/>
            </a:stretch>
          </p:blipFill>
          <p:spPr>
            <a:xfrm>
              <a:off x="353505" y="363426"/>
              <a:ext cx="1036396" cy="1036396"/>
            </a:xfrm>
            <a:prstGeom prst="rect">
              <a:avLst/>
            </a:prstGeom>
            <a:ln w="12700" cap="flat">
              <a:noFill/>
              <a:miter lim="400000"/>
            </a:ln>
            <a:effectLst/>
          </p:spPr>
        </p:pic>
      </p:grpSp>
      <p:grpSp>
        <p:nvGrpSpPr>
          <p:cNvPr id="316" name="Group"/>
          <p:cNvGrpSpPr/>
          <p:nvPr/>
        </p:nvGrpSpPr>
        <p:grpSpPr>
          <a:xfrm>
            <a:off x="7913176" y="1159701"/>
            <a:ext cx="1718007" cy="1763251"/>
            <a:chOff x="0" y="0"/>
            <a:chExt cx="1718005" cy="1763249"/>
          </a:xfrm>
        </p:grpSpPr>
        <p:sp>
          <p:nvSpPr>
            <p:cNvPr id="314" name="Oval"/>
            <p:cNvSpPr/>
            <p:nvPr/>
          </p:nvSpPr>
          <p:spPr>
            <a:xfrm>
              <a:off x="0" y="0"/>
              <a:ext cx="1718006" cy="1763250"/>
            </a:xfrm>
            <a:prstGeom prst="ellipse">
              <a:avLst/>
            </a:prstGeom>
            <a:solidFill>
              <a:srgbClr val="A8AA80"/>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15" name="tick.png" descr="tick.png"/>
            <p:cNvPicPr>
              <a:picLocks noChangeAspect="1"/>
            </p:cNvPicPr>
            <p:nvPr/>
          </p:nvPicPr>
          <p:blipFill>
            <a:blip r:embed="rId2">
              <a:extLst/>
            </a:blip>
            <a:stretch>
              <a:fillRect/>
            </a:stretch>
          </p:blipFill>
          <p:spPr>
            <a:xfrm>
              <a:off x="450883" y="473505"/>
              <a:ext cx="816240" cy="816240"/>
            </a:xfrm>
            <a:prstGeom prst="rect">
              <a:avLst/>
            </a:prstGeom>
            <a:ln w="12700" cap="flat">
              <a:noFill/>
              <a:miter lim="400000"/>
            </a:ln>
            <a:effectLst/>
          </p:spPr>
        </p:pic>
      </p:grpSp>
      <p:grpSp>
        <p:nvGrpSpPr>
          <p:cNvPr id="319" name="Group"/>
          <p:cNvGrpSpPr/>
          <p:nvPr/>
        </p:nvGrpSpPr>
        <p:grpSpPr>
          <a:xfrm>
            <a:off x="10148376" y="1159701"/>
            <a:ext cx="1718007" cy="1763251"/>
            <a:chOff x="0" y="0"/>
            <a:chExt cx="1718005" cy="1763249"/>
          </a:xfrm>
        </p:grpSpPr>
        <p:sp>
          <p:nvSpPr>
            <p:cNvPr id="317" name="Oval"/>
            <p:cNvSpPr/>
            <p:nvPr/>
          </p:nvSpPr>
          <p:spPr>
            <a:xfrm>
              <a:off x="0" y="0"/>
              <a:ext cx="1718006" cy="1763250"/>
            </a:xfrm>
            <a:prstGeom prst="ellipse">
              <a:avLst/>
            </a:prstGeom>
            <a:solidFill>
              <a:srgbClr val="92A67A"/>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318" name="skid.png" descr="skid.png"/>
            <p:cNvPicPr>
              <a:picLocks noChangeAspect="1"/>
            </p:cNvPicPr>
            <p:nvPr/>
          </p:nvPicPr>
          <p:blipFill>
            <a:blip r:embed="rId3">
              <a:extLst/>
            </a:blip>
            <a:stretch>
              <a:fillRect/>
            </a:stretch>
          </p:blipFill>
          <p:spPr>
            <a:xfrm>
              <a:off x="353505" y="363426"/>
              <a:ext cx="1036396" cy="1036396"/>
            </a:xfrm>
            <a:prstGeom prst="rect">
              <a:avLst/>
            </a:prstGeom>
            <a:ln w="12700" cap="flat">
              <a:noFill/>
              <a:miter lim="400000"/>
            </a:ln>
            <a:effectLst/>
          </p:spPr>
        </p:pic>
      </p:grpSp>
      <p:pic>
        <p:nvPicPr>
          <p:cNvPr id="320" name="pasted-image.tiff" descr="pasted-image.tiff"/>
          <p:cNvPicPr>
            <a:picLocks noChangeAspect="1"/>
          </p:cNvPicPr>
          <p:nvPr/>
        </p:nvPicPr>
        <p:blipFill>
          <a:blip r:embed="rId4">
            <a:extLst/>
          </a:blip>
          <a:stretch>
            <a:fillRect/>
          </a:stretch>
        </p:blipFill>
        <p:spPr>
          <a:xfrm>
            <a:off x="729343" y="1624168"/>
            <a:ext cx="4697837" cy="4744197"/>
          </a:xfrm>
          <a:prstGeom prst="rect">
            <a:avLst/>
          </a:prstGeom>
          <a:ln w="12700">
            <a:miter lim="400000"/>
          </a:ln>
        </p:spPr>
      </p:pic>
      <p:sp>
        <p:nvSpPr>
          <p:cNvPr id="321" name="✖︎  BAD"/>
          <p:cNvSpPr txBox="1"/>
          <p:nvPr/>
        </p:nvSpPr>
        <p:spPr>
          <a:xfrm>
            <a:off x="2491944" y="6815233"/>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
        <p:nvSpPr>
          <p:cNvPr id="322" name="✔︎  GOOD"/>
          <p:cNvSpPr txBox="1"/>
          <p:nvPr/>
        </p:nvSpPr>
        <p:spPr>
          <a:xfrm>
            <a:off x="9501716" y="8093902"/>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Application Simplification"/>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Application Simplification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6" name="pasted-image.pdf" descr="pasted-image.pdf"/>
          <p:cNvPicPr>
            <a:picLocks noChangeAspect="1"/>
          </p:cNvPicPr>
          <p:nvPr/>
        </p:nvPicPr>
        <p:blipFill>
          <a:blip r:embed="rId2">
            <a:extLst/>
          </a:blip>
          <a:stretch>
            <a:fillRect/>
          </a:stretch>
        </p:blipFill>
        <p:spPr>
          <a:xfrm>
            <a:off x="106108" y="569983"/>
            <a:ext cx="11484844" cy="861363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pasted-image.pdf" descr="pasted-image.pdf"/>
          <p:cNvPicPr>
            <a:picLocks noChangeAspect="1"/>
          </p:cNvPicPr>
          <p:nvPr/>
        </p:nvPicPr>
        <p:blipFill>
          <a:blip r:embed="rId2">
            <a:extLst/>
          </a:blip>
          <a:stretch>
            <a:fillRect/>
          </a:stretch>
        </p:blipFill>
        <p:spPr>
          <a:xfrm>
            <a:off x="7101416" y="1265766"/>
            <a:ext cx="5462451" cy="6267264"/>
          </a:xfrm>
          <a:prstGeom prst="rect">
            <a:avLst/>
          </a:prstGeom>
          <a:ln w="12700">
            <a:miter lim="400000"/>
          </a:ln>
        </p:spPr>
      </p:pic>
      <p:pic>
        <p:nvPicPr>
          <p:cNvPr id="329" name="pasted-image.pdf" descr="pasted-image.pdf"/>
          <p:cNvPicPr>
            <a:picLocks noChangeAspect="1"/>
          </p:cNvPicPr>
          <p:nvPr/>
        </p:nvPicPr>
        <p:blipFill>
          <a:blip r:embed="rId3">
            <a:extLst/>
          </a:blip>
          <a:stretch>
            <a:fillRect/>
          </a:stretch>
        </p:blipFill>
        <p:spPr>
          <a:xfrm>
            <a:off x="821266" y="1460500"/>
            <a:ext cx="4853096" cy="1733249"/>
          </a:xfrm>
          <a:prstGeom prst="rect">
            <a:avLst/>
          </a:prstGeom>
          <a:ln w="12700">
            <a:miter lim="400000"/>
          </a:ln>
        </p:spPr>
      </p:pic>
      <p:sp>
        <p:nvSpPr>
          <p:cNvPr id="330" name="Through gestalt (our innate rules of visual perception), if we shade the boxes above, an additional 24 visual elements are added to the layout: the white lines between each shaded box, each of the background boxes, and each visual horizontal line joining label to control (and above and below the contents - on the colour change).…"/>
          <p:cNvSpPr txBox="1"/>
          <p:nvPr/>
        </p:nvSpPr>
        <p:spPr>
          <a:xfrm>
            <a:off x="534049" y="4102100"/>
            <a:ext cx="5969397" cy="541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0031" indent="-250031" algn="l" defTabSz="457200">
              <a:buSzPct val="145000"/>
              <a:buChar char="•"/>
              <a:defRPr b="0" sz="1800">
                <a:latin typeface="Calibri"/>
                <a:ea typeface="Calibri"/>
                <a:cs typeface="Calibri"/>
                <a:sym typeface="Calibri"/>
              </a:defRPr>
            </a:pPr>
            <a:r>
              <a:t>Through gestalt (our innate rules of visual perception), if we shade the boxes above, an additional 24 visual elements are added to the layout: the white lines between each shaded box, each of the background boxes, and each visual horizontal line joining label to control (and above and below the contents - on the colour change). </a:t>
            </a:r>
          </a:p>
          <a:p>
            <a:pPr marL="342900" indent="-342900" algn="l" defTabSz="457200">
              <a:defRPr b="0" sz="1800">
                <a:latin typeface="Calibri"/>
                <a:ea typeface="Calibri"/>
                <a:cs typeface="Calibri"/>
                <a:sym typeface="Calibri"/>
              </a:defRPr>
            </a:pPr>
          </a:p>
          <a:p>
            <a:pPr marL="250031" indent="-250031" algn="l" defTabSz="457200">
              <a:buSzPct val="145000"/>
              <a:buChar char="•"/>
              <a:defRPr b="0" sz="1800">
                <a:latin typeface="Calibri"/>
                <a:ea typeface="Calibri"/>
                <a:cs typeface="Calibri"/>
                <a:sym typeface="Calibri"/>
              </a:defRPr>
            </a:pPr>
            <a:r>
              <a:t>These elements begin to distract our eye as it scans the various elements and makes it far more difficult to focus on the most important elements in the layout.</a:t>
            </a:r>
          </a:p>
          <a:p>
            <a:pPr marL="250031" indent="-250031" algn="l" defTabSz="457200">
              <a:buSzPct val="145000"/>
              <a:buChar char="•"/>
              <a:defRPr b="0" sz="1800">
                <a:latin typeface="Calibri"/>
                <a:ea typeface="Calibri"/>
                <a:cs typeface="Calibri"/>
                <a:sym typeface="Calibri"/>
              </a:defRPr>
            </a:pPr>
          </a:p>
          <a:p>
            <a:pPr marL="250031" indent="-250031" algn="l" defTabSz="457200">
              <a:buSzPct val="145000"/>
              <a:buChar char="•"/>
              <a:defRPr b="0" sz="1800">
                <a:latin typeface="Calibri"/>
                <a:ea typeface="Calibri"/>
                <a:cs typeface="Calibri"/>
                <a:sym typeface="Calibri"/>
              </a:defRPr>
            </a:pPr>
            <a:r>
              <a:t>this pushes the result above the Birkhoff’s 26(m) ideal and it makes it harder to deal with the elements on this layout (in reality there are also other things on the page - which push the count way above the ideal value)</a:t>
            </a:r>
          </a:p>
          <a:p>
            <a:pPr marL="250031" indent="-250031" algn="l" defTabSz="457200">
              <a:buSzPct val="145000"/>
              <a:buChar char="•"/>
              <a:defRPr b="0" sz="1800">
                <a:latin typeface="Calibri"/>
                <a:ea typeface="Calibri"/>
                <a:cs typeface="Calibri"/>
                <a:sym typeface="Calibri"/>
              </a:defRPr>
            </a:pPr>
          </a:p>
          <a:p>
            <a:pPr marL="250031" indent="-250031" algn="l" defTabSz="457200">
              <a:buSzPct val="145000"/>
              <a:buChar char="•"/>
              <a:defRPr b="0" sz="1800">
                <a:latin typeface="Calibri"/>
                <a:ea typeface="Calibri"/>
                <a:cs typeface="Calibri"/>
                <a:sym typeface="Calibri"/>
              </a:defRPr>
            </a:pPr>
            <a:r>
              <a:t>It would be better to put the labels </a:t>
            </a:r>
            <a:r>
              <a:rPr b="1"/>
              <a:t>above</a:t>
            </a:r>
            <a:r>
              <a:t> the inputs as this makes the count 10 instead of the 19 it has now, making it easier and quicker to fill in.</a:t>
            </a:r>
          </a:p>
        </p:txBody>
      </p:sp>
      <p:sp>
        <p:nvSpPr>
          <p:cNvPr id="331" name="✖︎  BAD"/>
          <p:cNvSpPr txBox="1"/>
          <p:nvPr/>
        </p:nvSpPr>
        <p:spPr>
          <a:xfrm>
            <a:off x="9246324" y="8159071"/>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
        <p:nvSpPr>
          <p:cNvPr id="332" name="✔︎  GOOD (not ideal)"/>
          <p:cNvSpPr txBox="1"/>
          <p:nvPr/>
        </p:nvSpPr>
        <p:spPr>
          <a:xfrm>
            <a:off x="2458297" y="3460624"/>
            <a:ext cx="2609256"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 </a:t>
            </a:r>
            <a:r>
              <a:rPr>
                <a:solidFill>
                  <a:srgbClr val="929292"/>
                </a:solidFill>
              </a:rPr>
              <a:t>(not ideal)</a:t>
            </a:r>
          </a:p>
        </p:txBody>
      </p:sp>
      <p:sp>
        <p:nvSpPr>
          <p:cNvPr id="333" name="hard to read - don’t use shading to keep things together"/>
          <p:cNvSpPr txBox="1"/>
          <p:nvPr/>
        </p:nvSpPr>
        <p:spPr>
          <a:xfrm>
            <a:off x="264740" y="425450"/>
            <a:ext cx="11464603"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hard to read - don’t use shading to keep things together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5" name="Screen Shot 2017-08-19 at 14.51.18.png" descr="Screen Shot 2017-08-19 at 14.51.18.png"/>
          <p:cNvPicPr>
            <a:picLocks noChangeAspect="1"/>
          </p:cNvPicPr>
          <p:nvPr/>
        </p:nvPicPr>
        <p:blipFill>
          <a:blip r:embed="rId2">
            <a:extLst/>
          </a:blip>
          <a:stretch>
            <a:fillRect/>
          </a:stretch>
        </p:blipFill>
        <p:spPr>
          <a:xfrm>
            <a:off x="1806310" y="1936154"/>
            <a:ext cx="3557423" cy="4598619"/>
          </a:xfrm>
          <a:prstGeom prst="rect">
            <a:avLst/>
          </a:prstGeom>
          <a:ln w="12700">
            <a:miter lim="400000"/>
          </a:ln>
        </p:spPr>
      </p:pic>
      <p:pic>
        <p:nvPicPr>
          <p:cNvPr id="336" name="Screen Shot 2017-08-18 at 20.20.42.png" descr="Screen Shot 2017-08-18 at 20.20.42.png"/>
          <p:cNvPicPr>
            <a:picLocks noChangeAspect="1"/>
          </p:cNvPicPr>
          <p:nvPr/>
        </p:nvPicPr>
        <p:blipFill>
          <a:blip r:embed="rId3">
            <a:extLst/>
          </a:blip>
          <a:srcRect l="19417" t="21838" r="23366" b="22130"/>
          <a:stretch>
            <a:fillRect/>
          </a:stretch>
        </p:blipFill>
        <p:spPr>
          <a:xfrm>
            <a:off x="3485874" y="4080029"/>
            <a:ext cx="738024" cy="709091"/>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4" y="0"/>
                </a:moveTo>
                <a:cubicBezTo>
                  <a:pt x="7326" y="0"/>
                  <a:pt x="4802" y="1009"/>
                  <a:pt x="2881" y="3020"/>
                </a:cubicBezTo>
                <a:cubicBezTo>
                  <a:pt x="-961" y="7042"/>
                  <a:pt x="-961" y="13556"/>
                  <a:pt x="2881" y="17578"/>
                </a:cubicBezTo>
                <a:cubicBezTo>
                  <a:pt x="6723" y="21600"/>
                  <a:pt x="12955" y="21600"/>
                  <a:pt x="16797" y="17578"/>
                </a:cubicBezTo>
                <a:cubicBezTo>
                  <a:pt x="20639" y="13556"/>
                  <a:pt x="20639" y="7042"/>
                  <a:pt x="16797" y="3020"/>
                </a:cubicBezTo>
                <a:cubicBezTo>
                  <a:pt x="14876" y="1009"/>
                  <a:pt x="12362" y="0"/>
                  <a:pt x="9844" y="0"/>
                </a:cubicBezTo>
                <a:close/>
              </a:path>
            </a:pathLst>
          </a:custGeom>
          <a:ln w="25400">
            <a:miter lim="400000"/>
          </a:ln>
          <a:effectLst>
            <a:outerShdw sx="100000" sy="100000" kx="0" ky="0" algn="b" rotWithShape="0" blurRad="88900" dist="38100" dir="5400000">
              <a:srgbClr val="000000">
                <a:alpha val="50000"/>
              </a:srgbClr>
            </a:outerShdw>
          </a:effectLst>
        </p:spPr>
      </p:pic>
      <p:sp>
        <p:nvSpPr>
          <p:cNvPr id="337" name="Use a ‘Hamburger’ to replace the top Application Bar or Tabs allowing for a side menu to be slide out from that side, which will hold further actions or options"/>
          <p:cNvSpPr txBox="1"/>
          <p:nvPr/>
        </p:nvSpPr>
        <p:spPr>
          <a:xfrm>
            <a:off x="1037100" y="4585391"/>
            <a:ext cx="2908633" cy="196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Use a ‘Hamburger’ to replace the top Application Bar or Tabs allowing for a side menu to be slide out from that side, which will hold further actions or options</a:t>
            </a:r>
          </a:p>
        </p:txBody>
      </p:sp>
      <p:pic>
        <p:nvPicPr>
          <p:cNvPr id="338" name="pasted-image.tiff" descr="pasted-image.tiff"/>
          <p:cNvPicPr>
            <a:picLocks noChangeAspect="1"/>
          </p:cNvPicPr>
          <p:nvPr/>
        </p:nvPicPr>
        <p:blipFill>
          <a:blip r:embed="rId4">
            <a:extLst/>
          </a:blip>
          <a:stretch>
            <a:fillRect/>
          </a:stretch>
        </p:blipFill>
        <p:spPr>
          <a:xfrm>
            <a:off x="5679480" y="1218472"/>
            <a:ext cx="7316656" cy="7316656"/>
          </a:xfrm>
          <a:prstGeom prst="rect">
            <a:avLst/>
          </a:prstGeom>
          <a:ln w="12700">
            <a:miter lim="400000"/>
          </a:ln>
        </p:spPr>
      </p:pic>
      <p:pic>
        <p:nvPicPr>
          <p:cNvPr id="339" name="Screen Shot 2017-08-18 at 20.20.42.png" descr="Screen Shot 2017-08-18 at 20.20.42.png"/>
          <p:cNvPicPr>
            <a:picLocks noChangeAspect="1"/>
          </p:cNvPicPr>
          <p:nvPr/>
        </p:nvPicPr>
        <p:blipFill>
          <a:blip r:embed="rId3">
            <a:extLst/>
          </a:blip>
          <a:stretch>
            <a:fillRect/>
          </a:stretch>
        </p:blipFill>
        <p:spPr>
          <a:xfrm>
            <a:off x="10263054" y="2072216"/>
            <a:ext cx="673101" cy="660401"/>
          </a:xfrm>
          <a:prstGeom prst="rect">
            <a:avLst/>
          </a:prstGeom>
          <a:ln w="12700">
            <a:miter lim="400000"/>
          </a:ln>
        </p:spPr>
      </p:pic>
      <p:sp>
        <p:nvSpPr>
          <p:cNvPr id="340" name="Last Drive Over"/>
          <p:cNvSpPr txBox="1"/>
          <p:nvPr/>
        </p:nvSpPr>
        <p:spPr>
          <a:xfrm>
            <a:off x="8159755" y="3028584"/>
            <a:ext cx="23561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341" name="Friday 18 Aug 2017"/>
          <p:cNvSpPr txBox="1"/>
          <p:nvPr/>
        </p:nvSpPr>
        <p:spPr>
          <a:xfrm>
            <a:off x="8251614" y="6287146"/>
            <a:ext cx="217238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sp>
        <p:nvSpPr>
          <p:cNvPr id="342" name="L5 MNE"/>
          <p:cNvSpPr txBox="1"/>
          <p:nvPr/>
        </p:nvSpPr>
        <p:spPr>
          <a:xfrm>
            <a:off x="8713272" y="6746003"/>
            <a:ext cx="12490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sp>
        <p:nvSpPr>
          <p:cNvPr id="343" name="2"/>
          <p:cNvSpPr txBox="1"/>
          <p:nvPr/>
        </p:nvSpPr>
        <p:spPr>
          <a:xfrm>
            <a:off x="10229868" y="2038153"/>
            <a:ext cx="206096" cy="3000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300">
                <a:solidFill>
                  <a:srgbClr val="FF2600"/>
                </a:solidFill>
              </a:defRPr>
            </a:lvl1pPr>
          </a:lstStyle>
          <a:p>
            <a:pPr/>
            <a:r>
              <a:t>2</a:t>
            </a:r>
          </a:p>
        </p:txBody>
      </p:sp>
      <p:pic>
        <p:nvPicPr>
          <p:cNvPr id="344" name="pasted-image.tiff" descr="pasted-image.tiff"/>
          <p:cNvPicPr>
            <a:picLocks noChangeAspect="1"/>
          </p:cNvPicPr>
          <p:nvPr/>
        </p:nvPicPr>
        <p:blipFill>
          <a:blip r:embed="rId5">
            <a:extLst/>
          </a:blip>
          <a:srcRect l="0" t="0" r="468" b="468"/>
          <a:stretch>
            <a:fillRect/>
          </a:stretch>
        </p:blipFill>
        <p:spPr>
          <a:xfrm>
            <a:off x="8387395" y="3909797"/>
            <a:ext cx="1933989" cy="1933989"/>
          </a:xfrm>
          <a:prstGeom prst="rect">
            <a:avLst/>
          </a:prstGeom>
          <a:ln w="12700">
            <a:miter lim="400000"/>
          </a:ln>
        </p:spPr>
      </p:pic>
      <p:sp>
        <p:nvSpPr>
          <p:cNvPr id="345" name="Rectangle"/>
          <p:cNvSpPr/>
          <p:nvPr/>
        </p:nvSpPr>
        <p:spPr>
          <a:xfrm>
            <a:off x="8503531" y="2032177"/>
            <a:ext cx="2464386" cy="5689246"/>
          </a:xfrm>
          <a:prstGeom prst="rect">
            <a:avLst/>
          </a:prstGeom>
          <a:solidFill>
            <a:srgbClr val="FFFFFF"/>
          </a:solidFill>
          <a:ln w="38100">
            <a:solidFill>
              <a:srgbClr val="F3F7F5"/>
            </a:solidFill>
            <a:miter lim="400000"/>
          </a:ln>
          <a:effectLst>
            <a:outerShdw sx="100000" sy="100000" kx="0" ky="0" algn="b" rotWithShape="0" blurRad="241300" dist="50800" dir="10206092">
              <a:srgbClr val="000000">
                <a:alpha val="19304"/>
              </a:srgbClr>
            </a:outerShdw>
          </a:effectLst>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6" name="My Alerts…"/>
          <p:cNvSpPr txBox="1"/>
          <p:nvPr/>
        </p:nvSpPr>
        <p:spPr>
          <a:xfrm>
            <a:off x="8704305" y="3182731"/>
            <a:ext cx="1726668" cy="303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0" sz="1800">
                <a:latin typeface="Roboto Light"/>
                <a:ea typeface="Roboto Light"/>
                <a:cs typeface="Roboto Light"/>
                <a:sym typeface="Roboto Light"/>
              </a:defRPr>
            </a:pPr>
            <a:r>
              <a:t>My Alerts</a:t>
            </a:r>
          </a:p>
          <a:p>
            <a:pPr algn="l">
              <a:defRPr b="0" sz="1800">
                <a:latin typeface="Roboto Light"/>
                <a:ea typeface="Roboto Light"/>
                <a:cs typeface="Roboto Light"/>
                <a:sym typeface="Roboto Light"/>
              </a:defRPr>
            </a:pPr>
          </a:p>
          <a:p>
            <a:pPr algn="l">
              <a:defRPr b="0" sz="1800">
                <a:latin typeface="Roboto Light"/>
                <a:ea typeface="Roboto Light"/>
                <a:cs typeface="Roboto Light"/>
                <a:sym typeface="Roboto Light"/>
              </a:defRPr>
            </a:pPr>
            <a:r>
              <a:t>My Vehicles</a:t>
            </a:r>
          </a:p>
          <a:p>
            <a:pPr algn="l">
              <a:defRPr b="0" sz="1800">
                <a:latin typeface="Roboto Light"/>
                <a:ea typeface="Roboto Light"/>
                <a:cs typeface="Roboto Light"/>
                <a:sym typeface="Roboto Light"/>
              </a:defRPr>
            </a:pPr>
          </a:p>
          <a:p>
            <a:pPr algn="l">
              <a:defRPr b="0" sz="1800">
                <a:latin typeface="Roboto Light"/>
                <a:ea typeface="Roboto Light"/>
                <a:cs typeface="Roboto Light"/>
                <a:sym typeface="Roboto Light"/>
              </a:defRPr>
            </a:pPr>
            <a:r>
              <a:t>My Preferences</a:t>
            </a:r>
          </a:p>
          <a:p>
            <a:pPr algn="l">
              <a:defRPr b="0" sz="1800">
                <a:latin typeface="Roboto Light"/>
                <a:ea typeface="Roboto Light"/>
                <a:cs typeface="Roboto Light"/>
                <a:sym typeface="Roboto Light"/>
              </a:defRPr>
            </a:pPr>
          </a:p>
          <a:p>
            <a:pPr algn="l">
              <a:defRPr b="0" sz="1800">
                <a:latin typeface="Roboto Light"/>
                <a:ea typeface="Roboto Light"/>
                <a:cs typeface="Roboto Light"/>
                <a:sym typeface="Roboto Light"/>
              </a:defRPr>
            </a:pPr>
            <a:r>
              <a:t>My Details</a:t>
            </a:r>
          </a:p>
          <a:p>
            <a:pPr algn="l">
              <a:defRPr b="0" sz="1800">
                <a:latin typeface="Roboto Light"/>
                <a:ea typeface="Roboto Light"/>
                <a:cs typeface="Roboto Light"/>
                <a:sym typeface="Roboto Light"/>
              </a:defRPr>
            </a:pPr>
          </a:p>
          <a:p>
            <a:pPr algn="l">
              <a:defRPr b="0" sz="1800">
                <a:latin typeface="Roboto Light"/>
                <a:ea typeface="Roboto Light"/>
                <a:cs typeface="Roboto Light"/>
                <a:sym typeface="Roboto Light"/>
              </a:defRPr>
            </a:pPr>
            <a:r>
              <a:t>…</a:t>
            </a:r>
          </a:p>
          <a:p>
            <a:pPr algn="l">
              <a:defRPr b="0" sz="1800">
                <a:latin typeface="Roboto Light"/>
                <a:ea typeface="Roboto Light"/>
                <a:cs typeface="Roboto Light"/>
                <a:sym typeface="Roboto Light"/>
              </a:defRPr>
            </a:pPr>
          </a:p>
          <a:p>
            <a:pPr algn="l">
              <a:defRPr b="0" sz="1800">
                <a:latin typeface="Roboto Light"/>
                <a:ea typeface="Roboto Light"/>
                <a:cs typeface="Roboto Light"/>
                <a:sym typeface="Roboto Light"/>
              </a:defRPr>
            </a:pPr>
            <a:r>
              <a:t>About</a:t>
            </a:r>
          </a:p>
        </p:txBody>
      </p:sp>
      <p:pic>
        <p:nvPicPr>
          <p:cNvPr id="347" name="Screen Shot 2017-08-18 at 20.20.42.png" descr="Screen Shot 2017-08-18 at 20.20.42.png"/>
          <p:cNvPicPr>
            <a:picLocks noChangeAspect="1"/>
          </p:cNvPicPr>
          <p:nvPr/>
        </p:nvPicPr>
        <p:blipFill>
          <a:blip r:embed="rId3">
            <a:extLst/>
          </a:blip>
          <a:stretch>
            <a:fillRect/>
          </a:stretch>
        </p:blipFill>
        <p:spPr>
          <a:xfrm>
            <a:off x="8518921" y="2072216"/>
            <a:ext cx="673101" cy="660401"/>
          </a:xfrm>
          <a:prstGeom prst="rect">
            <a:avLst/>
          </a:prstGeom>
          <a:ln w="12700">
            <a:miter lim="400000"/>
          </a:ln>
        </p:spPr>
      </p:pic>
      <p:sp>
        <p:nvSpPr>
          <p:cNvPr id="348" name="Saving space on the page"/>
          <p:cNvSpPr txBox="1"/>
          <p:nvPr/>
        </p:nvSpPr>
        <p:spPr>
          <a:xfrm>
            <a:off x="264740" y="459316"/>
            <a:ext cx="536763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Saving space on the page</a:t>
            </a:r>
          </a:p>
        </p:txBody>
      </p:sp>
      <p:sp>
        <p:nvSpPr>
          <p:cNvPr id="349" name="settings"/>
          <p:cNvSpPr txBox="1"/>
          <p:nvPr/>
        </p:nvSpPr>
        <p:spPr>
          <a:xfrm>
            <a:off x="9120394" y="2173816"/>
            <a:ext cx="11811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Light"/>
                <a:ea typeface="Roboto Light"/>
                <a:cs typeface="Roboto Light"/>
                <a:sym typeface="Roboto Light"/>
              </a:defRPr>
            </a:lvl1pPr>
          </a:lstStyle>
          <a:p>
            <a:pPr/>
            <a:r>
              <a:t>settings</a:t>
            </a:r>
          </a:p>
        </p:txBody>
      </p:sp>
      <p:sp>
        <p:nvSpPr>
          <p:cNvPr id="350" name="Drawers and Panels can keep things that are not immediately important off the screen until they are actually needed"/>
          <p:cNvSpPr txBox="1"/>
          <p:nvPr/>
        </p:nvSpPr>
        <p:spPr>
          <a:xfrm>
            <a:off x="7303499" y="8659283"/>
            <a:ext cx="4604480"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atin typeface="Roboto Regular"/>
                <a:ea typeface="Roboto Regular"/>
                <a:cs typeface="Roboto Regular"/>
                <a:sym typeface="Roboto Regular"/>
              </a:defRPr>
            </a:lvl1pPr>
          </a:lstStyle>
          <a:p>
            <a:pPr/>
            <a:r>
              <a:t>Drawers and Panels can keep things that are not immediately important off the screen until they are actually needed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What People think#"/>
          <p:cNvSpPr txBox="1"/>
          <p:nvPr/>
        </p:nvSpPr>
        <p:spPr>
          <a:xfrm>
            <a:off x="174599" y="184430"/>
            <a:ext cx="8940681"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3600"/>
            </a:pPr>
            <a:r>
              <a:t>What People think</a:t>
            </a:r>
            <a:r>
              <a:rPr baseline="31999"/>
              <a:t>#</a:t>
            </a:r>
          </a:p>
        </p:txBody>
      </p:sp>
      <p:sp>
        <p:nvSpPr>
          <p:cNvPr id="127" name="Users are not overly interested in how the page looks they just want to complete a task as quickly as possible.…"/>
          <p:cNvSpPr txBox="1"/>
          <p:nvPr/>
        </p:nvSpPr>
        <p:spPr>
          <a:xfrm>
            <a:off x="254822" y="1492250"/>
            <a:ext cx="11255984" cy="676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42900" indent="-342900" algn="l" defTabSz="457200">
              <a:defRPr b="0" sz="1800">
                <a:latin typeface="Roboto Regular"/>
                <a:ea typeface="Roboto Regular"/>
                <a:cs typeface="Roboto Regular"/>
                <a:sym typeface="Roboto Regular"/>
              </a:defRPr>
            </a:pPr>
            <a:r>
              <a:t>Users are not overly interested in how the page looks they just want to complete a task as quickly as possible.</a:t>
            </a:r>
          </a:p>
          <a:p>
            <a:pPr marL="342900" indent="-342900" algn="l" defTabSz="457200">
              <a:defRPr b="0" sz="1800">
                <a:latin typeface="Roboto Regular"/>
                <a:ea typeface="Roboto Regular"/>
                <a:cs typeface="Roboto Regular"/>
                <a:sym typeface="Roboto Regular"/>
              </a:defRPr>
            </a:pPr>
            <a:endParaRPr baseline="31999"/>
          </a:p>
          <a:p>
            <a:pPr marL="342900" indent="-342900" algn="l" defTabSz="457200">
              <a:defRPr b="0" sz="1800">
                <a:latin typeface="Roboto Regular"/>
                <a:ea typeface="Roboto Regular"/>
                <a:cs typeface="Roboto Regular"/>
                <a:sym typeface="Roboto Regular"/>
              </a:defRPr>
            </a:pPr>
            <a:r>
              <a:t>Web usage is motivated by the desire to save time</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Gimmicky / technical / marketing terminology and phrases confuse users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Imagery, colours and animation are tuned out if:</a:t>
            </a:r>
          </a:p>
          <a:p>
            <a:pPr lvl="1" marL="694531" indent="-250031" algn="l" defTabSz="457200">
              <a:buSzPct val="145000"/>
              <a:buChar char="•"/>
              <a:defRPr b="0" sz="1800">
                <a:latin typeface="Roboto Regular"/>
                <a:ea typeface="Roboto Regular"/>
                <a:cs typeface="Roboto Regular"/>
                <a:sym typeface="Roboto Regular"/>
              </a:defRPr>
            </a:pPr>
            <a:r>
              <a:t>generic or not related to content </a:t>
            </a:r>
          </a:p>
          <a:p>
            <a:pPr lvl="1" marL="694531" indent="-250031" algn="l" defTabSz="457200">
              <a:buSzPct val="145000"/>
              <a:buChar char="•"/>
              <a:defRPr b="0" sz="1800">
                <a:latin typeface="Roboto Regular"/>
                <a:ea typeface="Roboto Regular"/>
                <a:cs typeface="Roboto Regular"/>
                <a:sym typeface="Roboto Regular"/>
              </a:defRPr>
            </a:pPr>
            <a:r>
              <a:t>obviously fake</a:t>
            </a:r>
          </a:p>
          <a:p>
            <a:pPr lvl="1" marL="694531" indent="-250031" algn="l" defTabSz="457200">
              <a:buSzPct val="145000"/>
              <a:buChar char="•"/>
              <a:defRPr b="0" sz="1800">
                <a:latin typeface="Roboto Regular"/>
                <a:ea typeface="Roboto Regular"/>
                <a:cs typeface="Roboto Regular"/>
                <a:sym typeface="Roboto Regular"/>
              </a:defRPr>
            </a:pPr>
            <a:r>
              <a:t>too polished, </a:t>
            </a:r>
          </a:p>
          <a:p>
            <a:pPr lvl="1" marL="694531" indent="-250031" algn="l" defTabSz="457200">
              <a:buSzPct val="145000"/>
              <a:buChar char="•"/>
              <a:defRPr b="0" sz="1800">
                <a:latin typeface="Roboto Regular"/>
                <a:ea typeface="Roboto Regular"/>
                <a:cs typeface="Roboto Regular"/>
                <a:sym typeface="Roboto Regular"/>
              </a:defRPr>
            </a:pPr>
            <a:r>
              <a:t>cold, or technical </a:t>
            </a:r>
          </a:p>
          <a:p>
            <a:pPr lvl="1" marL="694531" indent="-250031" algn="l" defTabSz="457200">
              <a:buSzPct val="145000"/>
              <a:buChar char="•"/>
              <a:defRPr b="0" sz="1800">
                <a:latin typeface="Roboto Regular"/>
                <a:ea typeface="Roboto Regular"/>
                <a:cs typeface="Roboto Regular"/>
                <a:sym typeface="Roboto Regular"/>
              </a:defRPr>
            </a:pPr>
            <a:r>
              <a:t>looks like it might be an ad. </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They are not open to </a:t>
            </a:r>
          </a:p>
          <a:p>
            <a:pPr lvl="1" marL="694531" indent="-250031" algn="l" defTabSz="457200">
              <a:buSzPct val="145000"/>
              <a:buChar char="•"/>
              <a:defRPr b="0" sz="1800">
                <a:latin typeface="Roboto Regular"/>
                <a:ea typeface="Roboto Regular"/>
                <a:cs typeface="Roboto Regular"/>
                <a:sym typeface="Roboto Regular"/>
              </a:defRPr>
            </a:pPr>
            <a:r>
              <a:t>promotions</a:t>
            </a:r>
          </a:p>
          <a:p>
            <a:pPr lvl="1" marL="694531" indent="-250031" algn="l" defTabSz="457200">
              <a:buSzPct val="145000"/>
              <a:buChar char="•"/>
              <a:defRPr b="0" sz="1800">
                <a:latin typeface="Roboto Regular"/>
                <a:ea typeface="Roboto Regular"/>
                <a:cs typeface="Roboto Regular"/>
                <a:sym typeface="Roboto Regular"/>
              </a:defRPr>
            </a:pPr>
            <a:r>
              <a:t>marketing content</a:t>
            </a:r>
          </a:p>
          <a:p>
            <a:pPr lvl="1" marL="694531" indent="-250031" algn="l" defTabSz="457200">
              <a:buSzPct val="145000"/>
              <a:buChar char="•"/>
              <a:defRPr b="0" sz="1800">
                <a:latin typeface="Roboto Regular"/>
                <a:ea typeface="Roboto Regular"/>
                <a:cs typeface="Roboto Regular"/>
                <a:sym typeface="Roboto Regular"/>
              </a:defRPr>
            </a:pPr>
            <a:r>
              <a:t>giving you more information they they think is necessary</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Front load any content you do display with important info (very start of paragraph). </a:t>
            </a:r>
          </a:p>
          <a:p>
            <a:pPr lvl="1" marL="694531" indent="-250031" algn="l" defTabSz="457200">
              <a:buSzPct val="145000"/>
              <a:buChar char="•"/>
              <a:defRPr b="0" sz="1800">
                <a:latin typeface="Roboto Regular"/>
                <a:ea typeface="Roboto Regular"/>
                <a:cs typeface="Roboto Regular"/>
                <a:sym typeface="Roboto Regular"/>
              </a:defRPr>
            </a:pPr>
            <a:r>
              <a:t>users will ignore everything after the point its no longer important to them..</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The ‘Hot potato’ users will abandon a page </a:t>
            </a:r>
          </a:p>
          <a:p>
            <a:pPr lvl="1" marL="694531" indent="-250031" algn="l" defTabSz="457200">
              <a:buSzPct val="145000"/>
              <a:buChar char="•"/>
              <a:defRPr b="0" sz="1800">
                <a:latin typeface="Roboto Regular"/>
                <a:ea typeface="Roboto Regular"/>
                <a:cs typeface="Roboto Regular"/>
                <a:sym typeface="Roboto Regular"/>
              </a:defRPr>
            </a:pPr>
            <a:r>
              <a:t>The instant they believe it’s not relevant.</a:t>
            </a:r>
          </a:p>
          <a:p>
            <a:pPr lvl="1" marL="694531" indent="-250031" algn="l" defTabSz="457200">
              <a:buSzPct val="145000"/>
              <a:buChar char="•"/>
              <a:defRPr b="0" sz="1800">
                <a:latin typeface="Roboto Regular"/>
                <a:ea typeface="Roboto Regular"/>
                <a:cs typeface="Roboto Regular"/>
                <a:sym typeface="Roboto Regular"/>
              </a:defRPr>
            </a:pPr>
            <a:r>
              <a:t>As soon as they get confused or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There is an interesting side effect of allowing a user to specify IN THE APPLICATION (rather than by system configuration) what units they want to see current / historic pressure readings in.…"/>
          <p:cNvSpPr txBox="1"/>
          <p:nvPr/>
        </p:nvSpPr>
        <p:spPr>
          <a:xfrm>
            <a:off x="308967" y="1556692"/>
            <a:ext cx="12386866" cy="466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latin typeface="Roboto Regular"/>
                <a:ea typeface="Roboto Regular"/>
                <a:cs typeface="Roboto Regular"/>
                <a:sym typeface="Roboto Regular"/>
              </a:defRPr>
            </a:pPr>
            <a:r>
              <a:t>There is an interesting side effect of allowing a user to specify IN THE APPLICATION (rather than by system configuration) what units they want to see current / historic pressure readings in.</a:t>
            </a:r>
          </a:p>
          <a:p>
            <a:pPr algn="l">
              <a:spcBef>
                <a:spcPts val="3200"/>
              </a:spcBef>
              <a:defRPr b="0" sz="1800">
                <a:latin typeface="Roboto Regular"/>
                <a:ea typeface="Roboto Regular"/>
                <a:cs typeface="Roboto Regular"/>
                <a:sym typeface="Roboto Regular"/>
              </a:defRPr>
            </a:pPr>
            <a:r>
              <a:t>Say for example a Driver is on vacation or business in another country and they do a drive over and get a warning notice that something is wrong with a tyre pressure (most likely its going to be an under pressure alert). </a:t>
            </a:r>
          </a:p>
          <a:p>
            <a:pPr algn="l">
              <a:spcBef>
                <a:spcPts val="3200"/>
              </a:spcBef>
              <a:defRPr b="0" sz="1800">
                <a:latin typeface="Roboto Regular"/>
                <a:ea typeface="Roboto Regular"/>
                <a:cs typeface="Roboto Regular"/>
                <a:sym typeface="Roboto Regular"/>
              </a:defRPr>
            </a:pPr>
            <a:r>
              <a:t>So they pull over to the on site air pump with the intention of adding a bit of air - however the pump in the country they are in uses DIFFERENT units of pressure or a digital meter that has no way of switching (most pumps in the UK specifically).</a:t>
            </a:r>
          </a:p>
          <a:p>
            <a:pPr algn="l">
              <a:spcBef>
                <a:spcPts val="3200"/>
              </a:spcBef>
              <a:defRPr b="0" sz="1800">
                <a:latin typeface="Roboto Regular"/>
                <a:ea typeface="Roboto Regular"/>
                <a:cs typeface="Roboto Regular"/>
                <a:sym typeface="Roboto Regular"/>
              </a:defRPr>
            </a:pPr>
            <a:r>
              <a:t>No Problem, just switch the app over to using the ‘local’ units and now your readings are shown in the same reading as the air pump will use, so you can inflate the low tyre, safely to the same as the one on the other side (as shown in the app) and it will then be in the ‘OK’ pressure range, this can be done without worrying about doing some sort of metal gymnastics to do the conversion yourself. (especially hard if you don't know the conversion factor)</a:t>
            </a:r>
          </a:p>
          <a:p>
            <a:pPr algn="l">
              <a:spcBef>
                <a:spcPts val="3200"/>
              </a:spcBef>
              <a:defRPr b="0" sz="1800">
                <a:latin typeface="Roboto Regular"/>
                <a:ea typeface="Roboto Regular"/>
                <a:cs typeface="Roboto Regular"/>
                <a:sym typeface="Roboto Regular"/>
              </a:defRPr>
            </a:pPr>
            <a:r>
              <a:t>“Wheelright makes it easy …” </a:t>
            </a:r>
          </a:p>
        </p:txBody>
      </p:sp>
      <p:sp>
        <p:nvSpPr>
          <p:cNvPr id="353" name="Aside* { An application / benefit }"/>
          <p:cNvSpPr txBox="1"/>
          <p:nvPr/>
        </p:nvSpPr>
        <p:spPr>
          <a:xfrm>
            <a:off x="264740" y="459316"/>
            <a:ext cx="684631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3600">
                <a:latin typeface="Roboto Bold"/>
                <a:ea typeface="Roboto Bold"/>
                <a:cs typeface="Roboto Bold"/>
                <a:sym typeface="Roboto Bold"/>
              </a:defRPr>
            </a:pPr>
            <a:r>
              <a:t>Aside</a:t>
            </a:r>
            <a:r>
              <a:rPr baseline="31999"/>
              <a:t>*</a:t>
            </a:r>
            <a:r>
              <a:t> { An application / benefit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ome Alternate App Designs"/>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Some Alternate App Designs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7" name="pasted-image.tiff" descr="pasted-image.tiff"/>
          <p:cNvPicPr>
            <a:picLocks noChangeAspect="1"/>
          </p:cNvPicPr>
          <p:nvPr/>
        </p:nvPicPr>
        <p:blipFill>
          <a:blip r:embed="rId2">
            <a:extLst/>
          </a:blip>
          <a:stretch>
            <a:fillRect/>
          </a:stretch>
        </p:blipFill>
        <p:spPr>
          <a:xfrm>
            <a:off x="11046" y="1218472"/>
            <a:ext cx="7316656" cy="7316656"/>
          </a:xfrm>
          <a:prstGeom prst="rect">
            <a:avLst/>
          </a:prstGeom>
          <a:ln w="12700">
            <a:miter lim="400000"/>
          </a:ln>
        </p:spPr>
      </p:pic>
      <p:pic>
        <p:nvPicPr>
          <p:cNvPr id="358" name="Screen Shot 2017-08-19 at 09.39.22.png" descr="Screen Shot 2017-08-19 at 09.39.22.png"/>
          <p:cNvPicPr>
            <a:picLocks noChangeAspect="1"/>
          </p:cNvPicPr>
          <p:nvPr/>
        </p:nvPicPr>
        <p:blipFill>
          <a:blip r:embed="rId3">
            <a:extLst/>
          </a:blip>
          <a:stretch>
            <a:fillRect/>
          </a:stretch>
        </p:blipFill>
        <p:spPr>
          <a:xfrm>
            <a:off x="2055476" y="3935454"/>
            <a:ext cx="3227796" cy="1412162"/>
          </a:xfrm>
          <a:prstGeom prst="rect">
            <a:avLst/>
          </a:prstGeom>
          <a:ln w="12700">
            <a:miter lim="400000"/>
          </a:ln>
        </p:spPr>
      </p:pic>
      <p:sp>
        <p:nvSpPr>
          <p:cNvPr id="359" name="one suggestion for a possible layout from esso"/>
          <p:cNvSpPr txBox="1"/>
          <p:nvPr/>
        </p:nvSpPr>
        <p:spPr>
          <a:xfrm>
            <a:off x="6750446" y="4454195"/>
            <a:ext cx="514945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b="0" sz="1800"/>
            </a:lvl1pPr>
          </a:lstStyle>
          <a:p>
            <a:pPr/>
            <a:r>
              <a:t>one suggestion for a possible layout from esso</a:t>
            </a:r>
          </a:p>
        </p:txBody>
      </p:sp>
      <p:sp>
        <p:nvSpPr>
          <p:cNvPr id="360" name="✖︎  BAD"/>
          <p:cNvSpPr txBox="1"/>
          <p:nvPr/>
        </p:nvSpPr>
        <p:spPr>
          <a:xfrm>
            <a:off x="3083057" y="8887204"/>
            <a:ext cx="1172634" cy="37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2" name="pasted-image.tiff" descr="pasted-image.tiff"/>
          <p:cNvPicPr>
            <a:picLocks noChangeAspect="1"/>
          </p:cNvPicPr>
          <p:nvPr/>
        </p:nvPicPr>
        <p:blipFill>
          <a:blip r:embed="rId2">
            <a:extLst/>
          </a:blip>
          <a:stretch>
            <a:fillRect/>
          </a:stretch>
        </p:blipFill>
        <p:spPr>
          <a:xfrm>
            <a:off x="1422400" y="1276350"/>
            <a:ext cx="10160000" cy="7200900"/>
          </a:xfrm>
          <a:prstGeom prst="rect">
            <a:avLst/>
          </a:prstGeom>
          <a:ln w="12700">
            <a:miter lim="400000"/>
          </a:ln>
        </p:spPr>
      </p:pic>
      <p:pic>
        <p:nvPicPr>
          <p:cNvPr id="363" name="Screen Shot 2017-08-19 at 09.39.22.png" descr="Screen Shot 2017-08-19 at 09.39.22.png"/>
          <p:cNvPicPr>
            <a:picLocks noChangeAspect="1"/>
          </p:cNvPicPr>
          <p:nvPr/>
        </p:nvPicPr>
        <p:blipFill>
          <a:blip r:embed="rId3">
            <a:extLst/>
          </a:blip>
          <a:stretch>
            <a:fillRect/>
          </a:stretch>
        </p:blipFill>
        <p:spPr>
          <a:xfrm>
            <a:off x="2373090" y="3070226"/>
            <a:ext cx="8258620" cy="3613148"/>
          </a:xfrm>
          <a:prstGeom prst="rect">
            <a:avLst/>
          </a:prstGeom>
          <a:ln w="12700">
            <a:miter lim="400000"/>
          </a:ln>
        </p:spPr>
      </p:pic>
      <p:sp>
        <p:nvSpPr>
          <p:cNvPr id="364" name="it works better on a table, but still not great"/>
          <p:cNvSpPr txBox="1"/>
          <p:nvPr/>
        </p:nvSpPr>
        <p:spPr>
          <a:xfrm>
            <a:off x="3927673" y="373262"/>
            <a:ext cx="514945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b="0" sz="1800"/>
            </a:lvl1pPr>
          </a:lstStyle>
          <a:p>
            <a:pPr/>
            <a:r>
              <a:t>it works better on a table, but still not great</a:t>
            </a:r>
          </a:p>
        </p:txBody>
      </p:sp>
      <p:sp>
        <p:nvSpPr>
          <p:cNvPr id="365" name="✖︎  BAD"/>
          <p:cNvSpPr txBox="1"/>
          <p:nvPr/>
        </p:nvSpPr>
        <p:spPr>
          <a:xfrm>
            <a:off x="5758478" y="8887204"/>
            <a:ext cx="1172635" cy="37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7" name="Screen Shot 2017-08-19 at 09.39.22.png" descr="Screen Shot 2017-08-19 at 09.39.22.png"/>
          <p:cNvPicPr>
            <a:picLocks noChangeAspect="1"/>
          </p:cNvPicPr>
          <p:nvPr/>
        </p:nvPicPr>
        <p:blipFill>
          <a:blip r:embed="rId2">
            <a:extLst/>
          </a:blip>
          <a:stretch>
            <a:fillRect/>
          </a:stretch>
        </p:blipFill>
        <p:spPr>
          <a:xfrm>
            <a:off x="493490" y="927607"/>
            <a:ext cx="8258620" cy="3613147"/>
          </a:xfrm>
          <a:prstGeom prst="rect">
            <a:avLst/>
          </a:prstGeom>
          <a:ln w="12700">
            <a:miter lim="400000"/>
          </a:ln>
        </p:spPr>
      </p:pic>
      <p:pic>
        <p:nvPicPr>
          <p:cNvPr id="368" name="pasted-image.pdf" descr="pasted-image.pdf"/>
          <p:cNvPicPr>
            <a:picLocks noChangeAspect="1"/>
          </p:cNvPicPr>
          <p:nvPr/>
        </p:nvPicPr>
        <p:blipFill>
          <a:blip r:embed="rId3">
            <a:extLst/>
          </a:blip>
          <a:stretch>
            <a:fillRect/>
          </a:stretch>
        </p:blipFill>
        <p:spPr>
          <a:xfrm>
            <a:off x="3132638" y="5666662"/>
            <a:ext cx="6739524" cy="3520337"/>
          </a:xfrm>
          <a:prstGeom prst="rect">
            <a:avLst/>
          </a:prstGeom>
          <a:ln w="12700">
            <a:miter lim="400000"/>
          </a:ln>
        </p:spPr>
      </p:pic>
      <p:sp>
        <p:nvSpPr>
          <p:cNvPr id="369" name="‘Left’ is on ‘Left’"/>
          <p:cNvSpPr txBox="1"/>
          <p:nvPr/>
        </p:nvSpPr>
        <p:spPr>
          <a:xfrm>
            <a:off x="2029089" y="519300"/>
            <a:ext cx="1999391"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‘Left’ is on ‘Left’</a:t>
            </a:r>
          </a:p>
        </p:txBody>
      </p:sp>
      <p:sp>
        <p:nvSpPr>
          <p:cNvPr id="370" name="‘Right’ is on ‘Right’"/>
          <p:cNvSpPr txBox="1"/>
          <p:nvPr/>
        </p:nvSpPr>
        <p:spPr>
          <a:xfrm>
            <a:off x="5237955" y="519300"/>
            <a:ext cx="2291823"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‘Right’ is on ‘Right’</a:t>
            </a:r>
          </a:p>
        </p:txBody>
      </p:sp>
      <p:sp>
        <p:nvSpPr>
          <p:cNvPr id="371" name="‘Front’ is logically at the front"/>
          <p:cNvSpPr txBox="1"/>
          <p:nvPr/>
        </p:nvSpPr>
        <p:spPr>
          <a:xfrm>
            <a:off x="8624622" y="1941700"/>
            <a:ext cx="3357961"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‘Front’ is logically at the front</a:t>
            </a:r>
          </a:p>
        </p:txBody>
      </p:sp>
      <p:sp>
        <p:nvSpPr>
          <p:cNvPr id="372" name="‘Rear’ is logically at the back"/>
          <p:cNvSpPr txBox="1"/>
          <p:nvPr/>
        </p:nvSpPr>
        <p:spPr>
          <a:xfrm>
            <a:off x="8624622" y="3287900"/>
            <a:ext cx="3357961"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‘Rear’ is logically at the back</a:t>
            </a:r>
          </a:p>
        </p:txBody>
      </p:sp>
      <p:sp>
        <p:nvSpPr>
          <p:cNvPr id="373" name="Line"/>
          <p:cNvSpPr/>
          <p:nvPr/>
        </p:nvSpPr>
        <p:spPr>
          <a:xfrm>
            <a:off x="5877991" y="1087966"/>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4" name="Line"/>
          <p:cNvSpPr/>
          <p:nvPr/>
        </p:nvSpPr>
        <p:spPr>
          <a:xfrm>
            <a:off x="2652191" y="1087966"/>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5" name="Line"/>
          <p:cNvSpPr/>
          <p:nvPr/>
        </p:nvSpPr>
        <p:spPr>
          <a:xfrm>
            <a:off x="967324" y="2400300"/>
            <a:ext cx="910152" cy="0"/>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6" name="Line"/>
          <p:cNvSpPr/>
          <p:nvPr/>
        </p:nvSpPr>
        <p:spPr>
          <a:xfrm>
            <a:off x="747191" y="3500599"/>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7" name="Line"/>
          <p:cNvSpPr/>
          <p:nvPr/>
        </p:nvSpPr>
        <p:spPr>
          <a:xfrm>
            <a:off x="4178740" y="1248226"/>
            <a:ext cx="888074" cy="3277095"/>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8" name="‘Car’ graphic takes up some space"/>
          <p:cNvSpPr txBox="1"/>
          <p:nvPr/>
        </p:nvSpPr>
        <p:spPr>
          <a:xfrm>
            <a:off x="5191388" y="4354700"/>
            <a:ext cx="4110238"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‘Car’ graphic takes up some space</a:t>
            </a:r>
          </a:p>
        </p:txBody>
      </p:sp>
      <p:sp>
        <p:nvSpPr>
          <p:cNvPr id="379" name="lines just ‘redo' that there are 4 items"/>
          <p:cNvSpPr txBox="1"/>
          <p:nvPr/>
        </p:nvSpPr>
        <p:spPr>
          <a:xfrm>
            <a:off x="8599222" y="2787662"/>
            <a:ext cx="3357961" cy="299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400"/>
            </a:lvl1pPr>
          </a:lstStyle>
          <a:p>
            <a:pPr/>
            <a:r>
              <a:t>lines just ‘redo' that there are 4 items</a:t>
            </a:r>
          </a:p>
        </p:txBody>
      </p:sp>
      <p:sp>
        <p:nvSpPr>
          <p:cNvPr id="380" name="Line"/>
          <p:cNvSpPr/>
          <p:nvPr/>
        </p:nvSpPr>
        <p:spPr>
          <a:xfrm>
            <a:off x="7606172" y="2792021"/>
            <a:ext cx="443504" cy="443504"/>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1" name="Line"/>
          <p:cNvSpPr/>
          <p:nvPr/>
        </p:nvSpPr>
        <p:spPr>
          <a:xfrm>
            <a:off x="3532725" y="6684433"/>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2" name="Line"/>
          <p:cNvSpPr/>
          <p:nvPr/>
        </p:nvSpPr>
        <p:spPr>
          <a:xfrm>
            <a:off x="5082125" y="6684433"/>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3" name="Line"/>
          <p:cNvSpPr/>
          <p:nvPr/>
        </p:nvSpPr>
        <p:spPr>
          <a:xfrm>
            <a:off x="7037925" y="6684433"/>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4" name="Line"/>
          <p:cNvSpPr/>
          <p:nvPr/>
        </p:nvSpPr>
        <p:spPr>
          <a:xfrm>
            <a:off x="8671992" y="6684433"/>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5" name="Line"/>
          <p:cNvSpPr/>
          <p:nvPr/>
        </p:nvSpPr>
        <p:spPr>
          <a:xfrm>
            <a:off x="8671992" y="8626867"/>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6" name="Line"/>
          <p:cNvSpPr/>
          <p:nvPr/>
        </p:nvSpPr>
        <p:spPr>
          <a:xfrm>
            <a:off x="7037925" y="8626867"/>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7" name="Line"/>
          <p:cNvSpPr/>
          <p:nvPr/>
        </p:nvSpPr>
        <p:spPr>
          <a:xfrm>
            <a:off x="5069425" y="8626867"/>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8" name="Line"/>
          <p:cNvSpPr/>
          <p:nvPr/>
        </p:nvSpPr>
        <p:spPr>
          <a:xfrm>
            <a:off x="3532725" y="8626867"/>
            <a:ext cx="910151" cy="1"/>
          </a:xfrm>
          <a:prstGeom prst="line">
            <a:avLst/>
          </a:prstGeom>
          <a:ln w="50800">
            <a:solidFill>
              <a:srgbClr val="FF26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9" name="Possible to also remove technobabble / engineering units"/>
          <p:cNvSpPr txBox="1"/>
          <p:nvPr/>
        </p:nvSpPr>
        <p:spPr>
          <a:xfrm>
            <a:off x="10377222" y="6680730"/>
            <a:ext cx="1664826" cy="14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Possible to also remove technobabble / engineering units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1" name="pasted-image.tiff" descr="pasted-image.tiff"/>
          <p:cNvPicPr>
            <a:picLocks noChangeAspect="1"/>
          </p:cNvPicPr>
          <p:nvPr/>
        </p:nvPicPr>
        <p:blipFill>
          <a:blip r:embed="rId2">
            <a:extLst/>
          </a:blip>
          <a:stretch>
            <a:fillRect/>
          </a:stretch>
        </p:blipFill>
        <p:spPr>
          <a:xfrm>
            <a:off x="11046" y="1218472"/>
            <a:ext cx="7316656" cy="7316656"/>
          </a:xfrm>
          <a:prstGeom prst="rect">
            <a:avLst/>
          </a:prstGeom>
          <a:ln w="12700">
            <a:miter lim="400000"/>
          </a:ln>
        </p:spPr>
      </p:pic>
      <p:pic>
        <p:nvPicPr>
          <p:cNvPr id="392" name="Screen Shot 2017-08-18 at 20.20.42.png" descr="Screen Shot 2017-08-18 at 20.20.42.png"/>
          <p:cNvPicPr>
            <a:picLocks noChangeAspect="1"/>
          </p:cNvPicPr>
          <p:nvPr/>
        </p:nvPicPr>
        <p:blipFill>
          <a:blip r:embed="rId3">
            <a:extLst/>
          </a:blip>
          <a:stretch>
            <a:fillRect/>
          </a:stretch>
        </p:blipFill>
        <p:spPr>
          <a:xfrm>
            <a:off x="4581921" y="2072216"/>
            <a:ext cx="673101" cy="660401"/>
          </a:xfrm>
          <a:prstGeom prst="rect">
            <a:avLst/>
          </a:prstGeom>
          <a:ln w="12700">
            <a:miter lim="400000"/>
          </a:ln>
        </p:spPr>
      </p:pic>
      <p:pic>
        <p:nvPicPr>
          <p:cNvPr id="393" name="pasted-image.pdf" descr="pasted-image.pdf"/>
          <p:cNvPicPr>
            <a:picLocks noChangeAspect="1"/>
          </p:cNvPicPr>
          <p:nvPr/>
        </p:nvPicPr>
        <p:blipFill>
          <a:blip r:embed="rId4">
            <a:extLst/>
          </a:blip>
          <a:stretch>
            <a:fillRect/>
          </a:stretch>
        </p:blipFill>
        <p:spPr>
          <a:xfrm>
            <a:off x="2232148" y="3610545"/>
            <a:ext cx="2874452" cy="3184443"/>
          </a:xfrm>
          <a:prstGeom prst="rect">
            <a:avLst/>
          </a:prstGeom>
          <a:ln w="12700">
            <a:miter lim="400000"/>
          </a:ln>
        </p:spPr>
      </p:pic>
      <p:sp>
        <p:nvSpPr>
          <p:cNvPr id="394" name="Left Hand Side"/>
          <p:cNvSpPr txBox="1"/>
          <p:nvPr/>
        </p:nvSpPr>
        <p:spPr>
          <a:xfrm>
            <a:off x="2633976" y="3090333"/>
            <a:ext cx="20707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Light"/>
                <a:ea typeface="Roboto Light"/>
                <a:cs typeface="Roboto Light"/>
                <a:sym typeface="Roboto Light"/>
              </a:defRPr>
            </a:lvl1pPr>
          </a:lstStyle>
          <a:p>
            <a:pPr/>
            <a:r>
              <a:t>Left Hand Side</a:t>
            </a:r>
          </a:p>
        </p:txBody>
      </p:sp>
      <p:sp>
        <p:nvSpPr>
          <p:cNvPr id="395" name="Right Hand Side"/>
          <p:cNvSpPr txBox="1"/>
          <p:nvPr/>
        </p:nvSpPr>
        <p:spPr>
          <a:xfrm>
            <a:off x="2544382" y="7086599"/>
            <a:ext cx="224998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Light"/>
                <a:ea typeface="Roboto Light"/>
                <a:cs typeface="Roboto Light"/>
                <a:sym typeface="Roboto Light"/>
              </a:defRPr>
            </a:lvl1pPr>
          </a:lstStyle>
          <a:p>
            <a:pPr/>
            <a:r>
              <a:t>Right Hand Side</a:t>
            </a:r>
          </a:p>
        </p:txBody>
      </p:sp>
      <p:sp>
        <p:nvSpPr>
          <p:cNvPr id="396" name="Friday 18 Aug 2017"/>
          <p:cNvSpPr txBox="1"/>
          <p:nvPr/>
        </p:nvSpPr>
        <p:spPr>
          <a:xfrm>
            <a:off x="2161635" y="2218266"/>
            <a:ext cx="1889411"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atin typeface="Roboto Condensed Bold"/>
                <a:ea typeface="Roboto Condensed Bold"/>
                <a:cs typeface="Roboto Condensed Bold"/>
                <a:sym typeface="Roboto Condensed Bold"/>
              </a:defRPr>
            </a:lvl1pPr>
          </a:lstStyle>
          <a:p>
            <a:pPr/>
            <a:r>
              <a:t>Friday 18 Aug 2017</a:t>
            </a:r>
          </a:p>
        </p:txBody>
      </p:sp>
      <p:sp>
        <p:nvSpPr>
          <p:cNvPr id="397" name="Layout could be be designed with FlexBox layout so the the display is altered so that the two sides of the vehicle would be ordered to fall above and below each other on a narrow mobile screen bu sit side by side on a wider table screen…"/>
          <p:cNvSpPr txBox="1"/>
          <p:nvPr/>
        </p:nvSpPr>
        <p:spPr>
          <a:xfrm>
            <a:off x="7781701" y="1734634"/>
            <a:ext cx="3694047" cy="662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Layout could be be designed with FlexBox layout so the the display is altered so that the two sides of the vehicle would be ordered to fall above and below each other on a narrow mobile screen bu sit side by side on a wider table screen</a:t>
            </a:r>
          </a:p>
          <a:p>
            <a:pPr algn="l">
              <a:spcBef>
                <a:spcPts val="3200"/>
              </a:spcBef>
              <a:defRPr b="0" sz="1800"/>
            </a:pPr>
            <a:r>
              <a:t>The user would have to swipe down the screen on the mobile to see the other information present </a:t>
            </a:r>
          </a:p>
          <a:p>
            <a:pPr algn="l">
              <a:spcBef>
                <a:spcPts val="3200"/>
              </a:spcBef>
              <a:defRPr b="0" sz="1800"/>
            </a:pPr>
            <a:r>
              <a:t>Note the first portion of content should NOT occupy the whole of the screen otherwise there will be no visual clues for the user that there are more contents to come “below the fold”. </a:t>
            </a:r>
          </a:p>
          <a:p>
            <a:pPr algn="l">
              <a:spcBef>
                <a:spcPts val="3200"/>
              </a:spcBef>
              <a:defRPr b="0" sz="1800"/>
            </a:pPr>
            <a:r>
              <a:t>Also as was  previously mentioned the user is NOT really inclined to scroll down much further anyway.</a:t>
            </a:r>
          </a:p>
        </p:txBody>
      </p:sp>
      <p:sp>
        <p:nvSpPr>
          <p:cNvPr id="398" name="Reduce With using “Over &amp; Under” Techniques"/>
          <p:cNvSpPr txBox="1"/>
          <p:nvPr/>
        </p:nvSpPr>
        <p:spPr>
          <a:xfrm>
            <a:off x="264740" y="459316"/>
            <a:ext cx="962263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Reduce With using “Over &amp; Under” Techniques</a:t>
            </a:r>
          </a:p>
        </p:txBody>
      </p:sp>
      <p:sp>
        <p:nvSpPr>
          <p:cNvPr id="399" name="Line"/>
          <p:cNvSpPr/>
          <p:nvPr/>
        </p:nvSpPr>
        <p:spPr>
          <a:xfrm>
            <a:off x="5785897" y="2091266"/>
            <a:ext cx="1270002"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0" name="Line"/>
          <p:cNvSpPr/>
          <p:nvPr/>
        </p:nvSpPr>
        <p:spPr>
          <a:xfrm>
            <a:off x="5743661" y="7061200"/>
            <a:ext cx="1270001" cy="0"/>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1" name="Line"/>
          <p:cNvSpPr/>
          <p:nvPr/>
        </p:nvSpPr>
        <p:spPr>
          <a:xfrm>
            <a:off x="5743661" y="7679266"/>
            <a:ext cx="127000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2" name="90%"/>
          <p:cNvSpPr txBox="1"/>
          <p:nvPr/>
        </p:nvSpPr>
        <p:spPr>
          <a:xfrm>
            <a:off x="5999643" y="4149912"/>
            <a:ext cx="7580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90%</a:t>
            </a:r>
          </a:p>
        </p:txBody>
      </p:sp>
      <p:sp>
        <p:nvSpPr>
          <p:cNvPr id="403" name="10%"/>
          <p:cNvSpPr txBox="1"/>
          <p:nvPr/>
        </p:nvSpPr>
        <p:spPr>
          <a:xfrm>
            <a:off x="5999643" y="7139704"/>
            <a:ext cx="7580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a:t>
            </a:r>
          </a:p>
        </p:txBody>
      </p:sp>
      <p:sp>
        <p:nvSpPr>
          <p:cNvPr id="404" name="4"/>
          <p:cNvSpPr txBox="1"/>
          <p:nvPr/>
        </p:nvSpPr>
        <p:spPr>
          <a:xfrm>
            <a:off x="2555699" y="4025900"/>
            <a:ext cx="758038"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4</a:t>
            </a:r>
          </a:p>
        </p:txBody>
      </p:sp>
      <p:sp>
        <p:nvSpPr>
          <p:cNvPr id="405" name="5"/>
          <p:cNvSpPr txBox="1"/>
          <p:nvPr/>
        </p:nvSpPr>
        <p:spPr>
          <a:xfrm>
            <a:off x="2555699" y="5778500"/>
            <a:ext cx="758038"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5</a:t>
            </a:r>
          </a:p>
        </p:txBody>
      </p:sp>
      <p:sp>
        <p:nvSpPr>
          <p:cNvPr id="406" name="2.4"/>
          <p:cNvSpPr txBox="1"/>
          <p:nvPr/>
        </p:nvSpPr>
        <p:spPr>
          <a:xfrm>
            <a:off x="4018443" y="4013200"/>
            <a:ext cx="758038" cy="635000"/>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2.4</a:t>
            </a:r>
          </a:p>
        </p:txBody>
      </p:sp>
      <p:sp>
        <p:nvSpPr>
          <p:cNvPr id="407" name="2.9"/>
          <p:cNvSpPr txBox="1"/>
          <p:nvPr/>
        </p:nvSpPr>
        <p:spPr>
          <a:xfrm>
            <a:off x="4018443" y="5778500"/>
            <a:ext cx="758038" cy="6350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2.9</a:t>
            </a:r>
          </a:p>
        </p:txBody>
      </p:sp>
      <p:sp>
        <p:nvSpPr>
          <p:cNvPr id="408" name="✔︎  GOOD"/>
          <p:cNvSpPr txBox="1"/>
          <p:nvPr/>
        </p:nvSpPr>
        <p:spPr>
          <a:xfrm>
            <a:off x="3083057" y="8839892"/>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
        <p:nvSpPr>
          <p:cNvPr id="409" name="✖︎  BAD"/>
          <p:cNvSpPr txBox="1"/>
          <p:nvPr/>
        </p:nvSpPr>
        <p:spPr>
          <a:xfrm>
            <a:off x="5792344" y="7757770"/>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1" name="pasted-image.tiff" descr="pasted-image.tiff"/>
          <p:cNvPicPr>
            <a:picLocks noChangeAspect="1"/>
          </p:cNvPicPr>
          <p:nvPr/>
        </p:nvPicPr>
        <p:blipFill>
          <a:blip r:embed="rId2">
            <a:extLst/>
          </a:blip>
          <a:stretch>
            <a:fillRect/>
          </a:stretch>
        </p:blipFill>
        <p:spPr>
          <a:xfrm>
            <a:off x="1422400" y="1276350"/>
            <a:ext cx="10160000" cy="7200900"/>
          </a:xfrm>
          <a:prstGeom prst="rect">
            <a:avLst/>
          </a:prstGeom>
          <a:ln w="12700">
            <a:miter lim="400000"/>
          </a:ln>
        </p:spPr>
      </p:pic>
      <p:sp>
        <p:nvSpPr>
          <p:cNvPr id="412" name="Last Drive Over"/>
          <p:cNvSpPr txBox="1"/>
          <p:nvPr/>
        </p:nvSpPr>
        <p:spPr>
          <a:xfrm>
            <a:off x="5324347" y="2411070"/>
            <a:ext cx="23561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413" name="Friday 18 Aug 2017"/>
          <p:cNvSpPr txBox="1"/>
          <p:nvPr/>
        </p:nvSpPr>
        <p:spPr>
          <a:xfrm>
            <a:off x="5416207" y="7341798"/>
            <a:ext cx="21723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pic>
        <p:nvPicPr>
          <p:cNvPr id="414" name="Screen Shot 2017-08-18 at 20.20.42.png" descr="Screen Shot 2017-08-18 at 20.20.42.png"/>
          <p:cNvPicPr>
            <a:picLocks noChangeAspect="1"/>
          </p:cNvPicPr>
          <p:nvPr/>
        </p:nvPicPr>
        <p:blipFill>
          <a:blip r:embed="rId3">
            <a:extLst/>
          </a:blip>
          <a:stretch>
            <a:fillRect/>
          </a:stretch>
        </p:blipFill>
        <p:spPr>
          <a:xfrm>
            <a:off x="9983654" y="1767416"/>
            <a:ext cx="673101" cy="660401"/>
          </a:xfrm>
          <a:prstGeom prst="rect">
            <a:avLst/>
          </a:prstGeom>
          <a:ln w="12700">
            <a:miter lim="400000"/>
          </a:ln>
        </p:spPr>
      </p:pic>
      <p:pic>
        <p:nvPicPr>
          <p:cNvPr id="415" name="pasted-image.pdf" descr="pasted-image.pdf"/>
          <p:cNvPicPr>
            <a:picLocks noChangeAspect="1"/>
          </p:cNvPicPr>
          <p:nvPr/>
        </p:nvPicPr>
        <p:blipFill>
          <a:blip r:embed="rId4">
            <a:extLst/>
          </a:blip>
          <a:srcRect l="0" t="0" r="0" b="0"/>
          <a:stretch>
            <a:fillRect/>
          </a:stretch>
        </p:blipFill>
        <p:spPr>
          <a:xfrm>
            <a:off x="3132638" y="3346795"/>
            <a:ext cx="6739524" cy="3520338"/>
          </a:xfrm>
          <a:prstGeom prst="rect">
            <a:avLst/>
          </a:prstGeom>
          <a:ln w="12700">
            <a:miter lim="400000"/>
          </a:ln>
        </p:spPr>
      </p:pic>
      <p:sp>
        <p:nvSpPr>
          <p:cNvPr id="416" name="2.4"/>
          <p:cNvSpPr txBox="1"/>
          <p:nvPr/>
        </p:nvSpPr>
        <p:spPr>
          <a:xfrm>
            <a:off x="5152976" y="3810000"/>
            <a:ext cx="758039" cy="635000"/>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2.4</a:t>
            </a:r>
          </a:p>
        </p:txBody>
      </p:sp>
      <p:sp>
        <p:nvSpPr>
          <p:cNvPr id="417" name="2.3"/>
          <p:cNvSpPr txBox="1"/>
          <p:nvPr/>
        </p:nvSpPr>
        <p:spPr>
          <a:xfrm>
            <a:off x="7091843" y="3810000"/>
            <a:ext cx="758038" cy="635000"/>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2.3</a:t>
            </a:r>
          </a:p>
        </p:txBody>
      </p:sp>
      <p:sp>
        <p:nvSpPr>
          <p:cNvPr id="418" name="2.9"/>
          <p:cNvSpPr txBox="1"/>
          <p:nvPr/>
        </p:nvSpPr>
        <p:spPr>
          <a:xfrm>
            <a:off x="5152976" y="5761566"/>
            <a:ext cx="758039" cy="635001"/>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2.9</a:t>
            </a:r>
          </a:p>
        </p:txBody>
      </p:sp>
      <p:sp>
        <p:nvSpPr>
          <p:cNvPr id="419" name="1.8"/>
          <p:cNvSpPr txBox="1"/>
          <p:nvPr/>
        </p:nvSpPr>
        <p:spPr>
          <a:xfrm>
            <a:off x="7091843" y="5768928"/>
            <a:ext cx="758038" cy="635001"/>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solidFill>
                  <a:srgbClr val="FFFFFF"/>
                </a:solidFill>
                <a:latin typeface="Roboto Light"/>
                <a:ea typeface="Roboto Light"/>
                <a:cs typeface="Roboto Light"/>
                <a:sym typeface="Roboto Light"/>
              </a:defRPr>
            </a:lvl1pPr>
          </a:lstStyle>
          <a:p>
            <a:pPr/>
            <a:r>
              <a:t>1.8</a:t>
            </a:r>
          </a:p>
        </p:txBody>
      </p:sp>
      <p:sp>
        <p:nvSpPr>
          <p:cNvPr id="420" name="4"/>
          <p:cNvSpPr txBox="1"/>
          <p:nvPr/>
        </p:nvSpPr>
        <p:spPr>
          <a:xfrm>
            <a:off x="3554765" y="3810000"/>
            <a:ext cx="758039"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4</a:t>
            </a:r>
          </a:p>
        </p:txBody>
      </p:sp>
      <p:sp>
        <p:nvSpPr>
          <p:cNvPr id="421" name="1.6"/>
          <p:cNvSpPr txBox="1"/>
          <p:nvPr/>
        </p:nvSpPr>
        <p:spPr>
          <a:xfrm>
            <a:off x="8651699" y="3810000"/>
            <a:ext cx="758038"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1.6</a:t>
            </a:r>
          </a:p>
        </p:txBody>
      </p:sp>
      <p:sp>
        <p:nvSpPr>
          <p:cNvPr id="422" name="6"/>
          <p:cNvSpPr txBox="1"/>
          <p:nvPr/>
        </p:nvSpPr>
        <p:spPr>
          <a:xfrm>
            <a:off x="8651699" y="5761566"/>
            <a:ext cx="758038"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6</a:t>
            </a:r>
          </a:p>
        </p:txBody>
      </p:sp>
      <p:sp>
        <p:nvSpPr>
          <p:cNvPr id="423" name="5"/>
          <p:cNvSpPr txBox="1"/>
          <p:nvPr/>
        </p:nvSpPr>
        <p:spPr>
          <a:xfrm>
            <a:off x="3554765" y="5761566"/>
            <a:ext cx="758039"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Roboto Light"/>
                <a:ea typeface="Roboto Light"/>
                <a:cs typeface="Roboto Light"/>
                <a:sym typeface="Roboto Light"/>
              </a:defRPr>
            </a:lvl1pPr>
          </a:lstStyle>
          <a:p>
            <a:pPr/>
            <a:r>
              <a:t>5</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Combining all ‘warnings’ into a single page view"/>
          <p:cNvSpPr txBox="1"/>
          <p:nvPr/>
        </p:nvSpPr>
        <p:spPr>
          <a:xfrm>
            <a:off x="264740" y="459316"/>
            <a:ext cx="993316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Combining all ‘warnings’ into a single page view</a:t>
            </a:r>
          </a:p>
        </p:txBody>
      </p:sp>
      <p:grpSp>
        <p:nvGrpSpPr>
          <p:cNvPr id="448" name="Group"/>
          <p:cNvGrpSpPr/>
          <p:nvPr/>
        </p:nvGrpSpPr>
        <p:grpSpPr>
          <a:xfrm>
            <a:off x="23746" y="1218472"/>
            <a:ext cx="7316656" cy="7316656"/>
            <a:chOff x="0" y="0"/>
            <a:chExt cx="7316654" cy="7316654"/>
          </a:xfrm>
        </p:grpSpPr>
        <p:pic>
          <p:nvPicPr>
            <p:cNvPr id="426" name="pasted-image.tiff" descr="pasted-image.tiff"/>
            <p:cNvPicPr>
              <a:picLocks noChangeAspect="1"/>
            </p:cNvPicPr>
            <p:nvPr/>
          </p:nvPicPr>
          <p:blipFill>
            <a:blip r:embed="rId2">
              <a:extLst/>
            </a:blip>
            <a:stretch>
              <a:fillRect/>
            </a:stretch>
          </p:blipFill>
          <p:spPr>
            <a:xfrm>
              <a:off x="0" y="0"/>
              <a:ext cx="7316655" cy="7316655"/>
            </a:xfrm>
            <a:prstGeom prst="rect">
              <a:avLst/>
            </a:prstGeom>
            <a:ln w="12700" cap="flat">
              <a:noFill/>
              <a:miter lim="400000"/>
            </a:ln>
            <a:effectLst/>
          </p:spPr>
        </p:pic>
        <p:pic>
          <p:nvPicPr>
            <p:cNvPr id="427" name="Screen Shot 2017-08-18 at 20.20.42.png" descr="Screen Shot 2017-08-18 at 20.20.42.png"/>
            <p:cNvPicPr>
              <a:picLocks noChangeAspect="1"/>
            </p:cNvPicPr>
            <p:nvPr/>
          </p:nvPicPr>
          <p:blipFill>
            <a:blip r:embed="rId3">
              <a:extLst/>
            </a:blip>
            <a:stretch>
              <a:fillRect/>
            </a:stretch>
          </p:blipFill>
          <p:spPr>
            <a:xfrm>
              <a:off x="4558175" y="853744"/>
              <a:ext cx="673101" cy="660401"/>
            </a:xfrm>
            <a:prstGeom prst="rect">
              <a:avLst/>
            </a:prstGeom>
            <a:ln w="12700" cap="flat">
              <a:noFill/>
              <a:miter lim="400000"/>
            </a:ln>
            <a:effectLst/>
          </p:spPr>
        </p:pic>
        <p:pic>
          <p:nvPicPr>
            <p:cNvPr id="428" name="pasted-image.pdf" descr="pasted-image.pdf"/>
            <p:cNvPicPr>
              <a:picLocks noChangeAspect="1"/>
            </p:cNvPicPr>
            <p:nvPr/>
          </p:nvPicPr>
          <p:blipFill>
            <a:blip r:embed="rId4">
              <a:extLst/>
            </a:blip>
            <a:stretch>
              <a:fillRect/>
            </a:stretch>
          </p:blipFill>
          <p:spPr>
            <a:xfrm>
              <a:off x="2221101" y="2392073"/>
              <a:ext cx="2874453" cy="3184443"/>
            </a:xfrm>
            <a:prstGeom prst="rect">
              <a:avLst/>
            </a:prstGeom>
            <a:ln w="12700" cap="flat">
              <a:noFill/>
              <a:miter lim="400000"/>
            </a:ln>
            <a:effectLst/>
          </p:spPr>
        </p:pic>
        <p:sp>
          <p:nvSpPr>
            <p:cNvPr id="429" name="Friday 18 Aug 2017"/>
            <p:cNvSpPr txBox="1"/>
            <p:nvPr/>
          </p:nvSpPr>
          <p:spPr>
            <a:xfrm>
              <a:off x="2059921" y="999794"/>
              <a:ext cx="2045346"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1800">
                  <a:latin typeface="Roboto Light"/>
                  <a:ea typeface="Roboto Light"/>
                  <a:cs typeface="Roboto Light"/>
                  <a:sym typeface="Roboto Light"/>
                </a:defRPr>
              </a:lvl1pPr>
            </a:lstStyle>
            <a:p>
              <a:pPr/>
              <a:r>
                <a:t>Friday 18 Aug 2017</a:t>
              </a:r>
            </a:p>
          </p:txBody>
        </p:sp>
        <p:sp>
          <p:nvSpPr>
            <p:cNvPr id="430" name="4"/>
            <p:cNvSpPr txBox="1"/>
            <p:nvPr/>
          </p:nvSpPr>
          <p:spPr>
            <a:xfrm>
              <a:off x="2531952" y="2807427"/>
              <a:ext cx="758039"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3600">
                  <a:latin typeface="Roboto Light"/>
                  <a:ea typeface="Roboto Light"/>
                  <a:cs typeface="Roboto Light"/>
                  <a:sym typeface="Roboto Light"/>
                </a:defRPr>
              </a:lvl1pPr>
            </a:lstStyle>
            <a:p>
              <a:pPr/>
              <a:r>
                <a:t>4</a:t>
              </a:r>
            </a:p>
          </p:txBody>
        </p:sp>
        <p:sp>
          <p:nvSpPr>
            <p:cNvPr id="431" name="5"/>
            <p:cNvSpPr txBox="1"/>
            <p:nvPr/>
          </p:nvSpPr>
          <p:spPr>
            <a:xfrm>
              <a:off x="2531952" y="4560027"/>
              <a:ext cx="758039"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3600">
                  <a:latin typeface="Roboto Light"/>
                  <a:ea typeface="Roboto Light"/>
                  <a:cs typeface="Roboto Light"/>
                  <a:sym typeface="Roboto Light"/>
                </a:defRPr>
              </a:lvl1pPr>
            </a:lstStyle>
            <a:p>
              <a:pPr/>
              <a:r>
                <a:t>5</a:t>
              </a:r>
            </a:p>
          </p:txBody>
        </p:sp>
        <p:sp>
          <p:nvSpPr>
            <p:cNvPr id="432" name="2.4"/>
            <p:cNvSpPr txBox="1"/>
            <p:nvPr/>
          </p:nvSpPr>
          <p:spPr>
            <a:xfrm>
              <a:off x="3994696" y="2794727"/>
              <a:ext cx="758039" cy="635001"/>
            </a:xfrm>
            <a:prstGeom prst="rect">
              <a:avLst/>
            </a:prstGeom>
            <a:solidFill>
              <a:srgbClr val="008F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3600">
                  <a:solidFill>
                    <a:srgbClr val="FFFFFF"/>
                  </a:solidFill>
                  <a:latin typeface="Roboto Light"/>
                  <a:ea typeface="Roboto Light"/>
                  <a:cs typeface="Roboto Light"/>
                  <a:sym typeface="Roboto Light"/>
                </a:defRPr>
              </a:lvl1pPr>
            </a:lstStyle>
            <a:p>
              <a:pPr/>
              <a:r>
                <a:t>2.4</a:t>
              </a:r>
            </a:p>
          </p:txBody>
        </p:sp>
        <p:sp>
          <p:nvSpPr>
            <p:cNvPr id="433" name="2.9"/>
            <p:cNvSpPr txBox="1"/>
            <p:nvPr/>
          </p:nvSpPr>
          <p:spPr>
            <a:xfrm>
              <a:off x="3994696" y="4560027"/>
              <a:ext cx="758039" cy="635001"/>
            </a:xfrm>
            <a:prstGeom prst="rect">
              <a:avLst/>
            </a:prstGeom>
            <a:solidFill>
              <a:srgbClr val="FF26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3600">
                  <a:solidFill>
                    <a:srgbClr val="FFFFFF"/>
                  </a:solidFill>
                  <a:latin typeface="Roboto Light"/>
                  <a:ea typeface="Roboto Light"/>
                  <a:cs typeface="Roboto Light"/>
                  <a:sym typeface="Roboto Light"/>
                </a:defRPr>
              </a:lvl1pPr>
            </a:lstStyle>
            <a:p>
              <a:pPr/>
              <a:r>
                <a:t>2.9</a:t>
              </a:r>
            </a:p>
          </p:txBody>
        </p:sp>
        <p:sp>
          <p:nvSpPr>
            <p:cNvPr id="434" name="Last Drive Over"/>
            <p:cNvSpPr txBox="1"/>
            <p:nvPr/>
          </p:nvSpPr>
          <p:spPr>
            <a:xfrm>
              <a:off x="2467575" y="1722579"/>
              <a:ext cx="2356105"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Last Drive Over</a:t>
              </a:r>
            </a:p>
          </p:txBody>
        </p:sp>
        <p:grpSp>
          <p:nvGrpSpPr>
            <p:cNvPr id="437" name="Group"/>
            <p:cNvGrpSpPr/>
            <p:nvPr/>
          </p:nvGrpSpPr>
          <p:grpSpPr>
            <a:xfrm>
              <a:off x="2263720" y="2392073"/>
              <a:ext cx="1403352" cy="1440309"/>
              <a:chOff x="0" y="0"/>
              <a:chExt cx="1403350" cy="1440308"/>
            </a:xfrm>
          </p:grpSpPr>
          <p:sp>
            <p:nvSpPr>
              <p:cNvPr id="435" name="Oval"/>
              <p:cNvSpPr/>
              <p:nvPr/>
            </p:nvSpPr>
            <p:spPr>
              <a:xfrm>
                <a:off x="0" y="0"/>
                <a:ext cx="1403351" cy="1440309"/>
              </a:xfrm>
              <a:prstGeom prst="ellipse">
                <a:avLst/>
              </a:prstGeom>
              <a:solidFill>
                <a:srgbClr val="538C26"/>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436" name="tick.png" descr="tick.png"/>
              <p:cNvPicPr>
                <a:picLocks noChangeAspect="1"/>
              </p:cNvPicPr>
              <p:nvPr/>
            </p:nvPicPr>
            <p:blipFill>
              <a:blip r:embed="rId5">
                <a:extLst/>
              </a:blip>
              <a:stretch>
                <a:fillRect/>
              </a:stretch>
            </p:blipFill>
            <p:spPr>
              <a:xfrm>
                <a:off x="368303" y="386782"/>
                <a:ext cx="666745" cy="666745"/>
              </a:xfrm>
              <a:prstGeom prst="rect">
                <a:avLst/>
              </a:prstGeom>
              <a:ln w="12700" cap="flat">
                <a:noFill/>
                <a:miter lim="400000"/>
              </a:ln>
              <a:effectLst/>
            </p:spPr>
          </p:pic>
        </p:grpSp>
        <p:grpSp>
          <p:nvGrpSpPr>
            <p:cNvPr id="440" name="Group"/>
            <p:cNvGrpSpPr/>
            <p:nvPr/>
          </p:nvGrpSpPr>
          <p:grpSpPr>
            <a:xfrm>
              <a:off x="3662965" y="2372790"/>
              <a:ext cx="1421501" cy="1458937"/>
              <a:chOff x="0" y="0"/>
              <a:chExt cx="1421500" cy="1458935"/>
            </a:xfrm>
          </p:grpSpPr>
          <p:sp>
            <p:nvSpPr>
              <p:cNvPr id="438" name="Oval"/>
              <p:cNvSpPr/>
              <p:nvPr/>
            </p:nvSpPr>
            <p:spPr>
              <a:xfrm>
                <a:off x="0" y="0"/>
                <a:ext cx="1421501" cy="1458936"/>
              </a:xfrm>
              <a:prstGeom prst="ellipse">
                <a:avLst/>
              </a:prstGeom>
              <a:solidFill>
                <a:srgbClr val="FF2600"/>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439" name="skid.png" descr="skid.png"/>
              <p:cNvPicPr>
                <a:picLocks noChangeAspect="1"/>
              </p:cNvPicPr>
              <p:nvPr/>
            </p:nvPicPr>
            <p:blipFill>
              <a:blip r:embed="rId6">
                <a:extLst/>
              </a:blip>
              <a:stretch>
                <a:fillRect/>
              </a:stretch>
            </p:blipFill>
            <p:spPr>
              <a:xfrm>
                <a:off x="225977" y="244695"/>
                <a:ext cx="969546" cy="969546"/>
              </a:xfrm>
              <a:prstGeom prst="rect">
                <a:avLst/>
              </a:prstGeom>
              <a:ln w="12700" cap="flat">
                <a:noFill/>
                <a:miter lim="400000"/>
              </a:ln>
              <a:effectLst/>
            </p:spPr>
          </p:pic>
        </p:grpSp>
        <p:grpSp>
          <p:nvGrpSpPr>
            <p:cNvPr id="443" name="Group"/>
            <p:cNvGrpSpPr/>
            <p:nvPr/>
          </p:nvGrpSpPr>
          <p:grpSpPr>
            <a:xfrm>
              <a:off x="3684739" y="4157373"/>
              <a:ext cx="1403352" cy="1440309"/>
              <a:chOff x="0" y="0"/>
              <a:chExt cx="1403350" cy="1440308"/>
            </a:xfrm>
          </p:grpSpPr>
          <p:sp>
            <p:nvSpPr>
              <p:cNvPr id="441" name="Oval"/>
              <p:cNvSpPr/>
              <p:nvPr/>
            </p:nvSpPr>
            <p:spPr>
              <a:xfrm>
                <a:off x="0" y="0"/>
                <a:ext cx="1403351" cy="1440309"/>
              </a:xfrm>
              <a:prstGeom prst="ellipse">
                <a:avLst/>
              </a:prstGeom>
              <a:solidFill>
                <a:srgbClr val="FF2600"/>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442" name="tyre.png" descr="tyre.png"/>
              <p:cNvPicPr>
                <a:picLocks noChangeAspect="1"/>
              </p:cNvPicPr>
              <p:nvPr/>
            </p:nvPicPr>
            <p:blipFill>
              <a:blip r:embed="rId7">
                <a:extLst/>
              </a:blip>
              <a:stretch>
                <a:fillRect/>
              </a:stretch>
            </p:blipFill>
            <p:spPr>
              <a:xfrm>
                <a:off x="229100" y="247578"/>
                <a:ext cx="945152" cy="945152"/>
              </a:xfrm>
              <a:prstGeom prst="rect">
                <a:avLst/>
              </a:prstGeom>
              <a:ln w="12700" cap="flat">
                <a:noFill/>
                <a:miter lim="400000"/>
              </a:ln>
              <a:effectLst/>
            </p:spPr>
          </p:pic>
        </p:grpSp>
        <p:grpSp>
          <p:nvGrpSpPr>
            <p:cNvPr id="446" name="Group"/>
            <p:cNvGrpSpPr/>
            <p:nvPr/>
          </p:nvGrpSpPr>
          <p:grpSpPr>
            <a:xfrm>
              <a:off x="2234695" y="4131973"/>
              <a:ext cx="1421502" cy="1458937"/>
              <a:chOff x="0" y="0"/>
              <a:chExt cx="1421500" cy="1458935"/>
            </a:xfrm>
          </p:grpSpPr>
          <p:sp>
            <p:nvSpPr>
              <p:cNvPr id="444" name="Oval"/>
              <p:cNvSpPr/>
              <p:nvPr/>
            </p:nvSpPr>
            <p:spPr>
              <a:xfrm>
                <a:off x="0" y="0"/>
                <a:ext cx="1421501" cy="1458936"/>
              </a:xfrm>
              <a:prstGeom prst="ellipse">
                <a:avLst/>
              </a:prstGeom>
              <a:solidFill>
                <a:srgbClr val="FF2600"/>
              </a:solidFill>
              <a:ln w="12700" cap="flat">
                <a:noFill/>
                <a:miter lim="400000"/>
              </a:ln>
              <a:effectLst>
                <a:outerShdw sx="100000" sy="100000" kx="0" ky="0" algn="b" rotWithShape="0" blurRad="190500" dist="63500" dir="5400000">
                  <a:srgbClr val="000000">
                    <a:alpha val="50000"/>
                  </a:srgbClr>
                </a:outerShdw>
              </a:effectLst>
            </p:spPr>
            <p:txBody>
              <a:bodyPr wrap="square" lIns="50800" tIns="50800" rIns="50800" bIns="50800" numCol="1" anchor="ctr">
                <a:noAutofit/>
              </a:bodyP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445" name="tyre.png" descr="tyre.png"/>
              <p:cNvPicPr>
                <a:picLocks noChangeAspect="1"/>
              </p:cNvPicPr>
              <p:nvPr/>
            </p:nvPicPr>
            <p:blipFill>
              <a:blip r:embed="rId7">
                <a:extLst/>
              </a:blip>
              <a:stretch>
                <a:fillRect/>
              </a:stretch>
            </p:blipFill>
            <p:spPr>
              <a:xfrm>
                <a:off x="232063" y="250780"/>
                <a:ext cx="957376" cy="957376"/>
              </a:xfrm>
              <a:prstGeom prst="rect">
                <a:avLst/>
              </a:prstGeom>
              <a:ln w="12700" cap="flat">
                <a:noFill/>
                <a:miter lim="400000"/>
              </a:ln>
              <a:effectLst/>
            </p:spPr>
          </p:pic>
        </p:grpSp>
        <p:sp>
          <p:nvSpPr>
            <p:cNvPr id="447" name="L5 MNE"/>
            <p:cNvSpPr txBox="1"/>
            <p:nvPr/>
          </p:nvSpPr>
          <p:spPr>
            <a:xfrm>
              <a:off x="3021092" y="5784950"/>
              <a:ext cx="1249071"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L5 MNE</a:t>
              </a:r>
            </a:p>
          </p:txBody>
        </p:sp>
      </p:grpSp>
      <p:sp>
        <p:nvSpPr>
          <p:cNvPr id="449" name="Could just indicate whether the tyre is considered to be within the tolerances specified by a driver or outside.…"/>
          <p:cNvSpPr txBox="1"/>
          <p:nvPr/>
        </p:nvSpPr>
        <p:spPr>
          <a:xfrm>
            <a:off x="7781701" y="1844700"/>
            <a:ext cx="3694047" cy="758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Could just indicate whether the tyre is considered to be within the tolerances specified by a driver or outside.</a:t>
            </a:r>
          </a:p>
          <a:p>
            <a:pPr algn="l">
              <a:spcBef>
                <a:spcPts val="3200"/>
              </a:spcBef>
              <a:defRPr b="0" sz="1800"/>
            </a:pPr>
            <a:r>
              <a:t>If they are outside then display the appropriate symbol on the tyre and  in the appropriate colour. If there is more than one ‘Warning” on the tyre display the worst warning type (tread depth ???)</a:t>
            </a:r>
          </a:p>
          <a:p>
            <a:pPr algn="l">
              <a:spcBef>
                <a:spcPts val="3200"/>
              </a:spcBef>
              <a:defRPr b="0" sz="1800"/>
            </a:pPr>
            <a:r>
              <a:t>If they look like buttons the driver will want to click on them, and in this way it will be possible to get more information about what that means, for each of the tyres independently …</a:t>
            </a:r>
          </a:p>
          <a:p>
            <a:pPr algn="l">
              <a:spcBef>
                <a:spcPts val="3200"/>
              </a:spcBef>
              <a:defRPr b="0" sz="1800"/>
            </a:pPr>
            <a:r>
              <a:t>However tends to be bad as you have MULTIPLE  ‘OK’ or ‘Warning’ statuses competing for your brains  attention …</a:t>
            </a:r>
          </a:p>
        </p:txBody>
      </p:sp>
      <p:sp>
        <p:nvSpPr>
          <p:cNvPr id="450" name="✖︎  BAD"/>
          <p:cNvSpPr txBox="1"/>
          <p:nvPr/>
        </p:nvSpPr>
        <p:spPr>
          <a:xfrm>
            <a:off x="3095757" y="8892303"/>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2" name="pasted-image.tiff" descr="pasted-image.tiff"/>
          <p:cNvPicPr>
            <a:picLocks noChangeAspect="1"/>
          </p:cNvPicPr>
          <p:nvPr/>
        </p:nvPicPr>
        <p:blipFill>
          <a:blip r:embed="rId2">
            <a:extLst/>
          </a:blip>
          <a:stretch>
            <a:fillRect/>
          </a:stretch>
        </p:blipFill>
        <p:spPr>
          <a:xfrm>
            <a:off x="-535054" y="1218472"/>
            <a:ext cx="7316656" cy="7316656"/>
          </a:xfrm>
          <a:prstGeom prst="rect">
            <a:avLst/>
          </a:prstGeom>
          <a:ln w="12700">
            <a:miter lim="400000"/>
          </a:ln>
        </p:spPr>
      </p:pic>
      <p:sp>
        <p:nvSpPr>
          <p:cNvPr id="453" name="Last Drive Over"/>
          <p:cNvSpPr txBox="1"/>
          <p:nvPr/>
        </p:nvSpPr>
        <p:spPr>
          <a:xfrm>
            <a:off x="1917214" y="3088404"/>
            <a:ext cx="235610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pic>
        <p:nvPicPr>
          <p:cNvPr id="454" name="Screen Shot 2017-08-18 at 20.20.42.png" descr="Screen Shot 2017-08-18 at 20.20.42.png"/>
          <p:cNvPicPr>
            <a:picLocks noChangeAspect="1"/>
          </p:cNvPicPr>
          <p:nvPr/>
        </p:nvPicPr>
        <p:blipFill>
          <a:blip r:embed="rId3">
            <a:extLst/>
          </a:blip>
          <a:stretch>
            <a:fillRect/>
          </a:stretch>
        </p:blipFill>
        <p:spPr>
          <a:xfrm>
            <a:off x="4031588" y="2072216"/>
            <a:ext cx="673101" cy="660401"/>
          </a:xfrm>
          <a:prstGeom prst="rect">
            <a:avLst/>
          </a:prstGeom>
          <a:ln w="12700">
            <a:miter lim="400000"/>
          </a:ln>
        </p:spPr>
      </p:pic>
      <p:sp>
        <p:nvSpPr>
          <p:cNvPr id="455" name="Friday 18 Aug 2017"/>
          <p:cNvSpPr txBox="1"/>
          <p:nvPr/>
        </p:nvSpPr>
        <p:spPr>
          <a:xfrm>
            <a:off x="2037081" y="6829565"/>
            <a:ext cx="217238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pic>
        <p:nvPicPr>
          <p:cNvPr id="456" name="pasted-image.pdf" descr="pasted-image.pdf"/>
          <p:cNvPicPr>
            <a:picLocks noChangeAspect="1"/>
          </p:cNvPicPr>
          <p:nvPr/>
        </p:nvPicPr>
        <p:blipFill>
          <a:blip r:embed="rId4">
            <a:extLst/>
          </a:blip>
          <a:stretch>
            <a:fillRect/>
          </a:stretch>
        </p:blipFill>
        <p:spPr>
          <a:xfrm>
            <a:off x="1536038" y="3917604"/>
            <a:ext cx="3143857" cy="632385"/>
          </a:xfrm>
          <a:prstGeom prst="rect">
            <a:avLst/>
          </a:prstGeom>
          <a:ln w="12700">
            <a:miter lim="400000"/>
          </a:ln>
        </p:spPr>
      </p:pic>
      <p:sp>
        <p:nvSpPr>
          <p:cNvPr id="457" name="however it should be noted that Engineering / Technical information such as units of measurement are mostly unless to most drivers…"/>
          <p:cNvSpPr txBox="1"/>
          <p:nvPr/>
        </p:nvSpPr>
        <p:spPr>
          <a:xfrm>
            <a:off x="7154239" y="3509829"/>
            <a:ext cx="5012731" cy="18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however it should be noted that Engineering / Technical information such as units of measurement are mostly unless to most drivers</a:t>
            </a:r>
          </a:p>
          <a:p>
            <a:pPr algn="l">
              <a:spcBef>
                <a:spcPts val="3200"/>
              </a:spcBef>
              <a:defRPr b="0" sz="1800"/>
            </a:pPr>
            <a:r>
              <a:t>Brakes the Birkoff rules for visual data presentation</a:t>
            </a:r>
          </a:p>
        </p:txBody>
      </p:sp>
      <p:pic>
        <p:nvPicPr>
          <p:cNvPr id="458" name="pasted-image.pdf" descr="pasted-image.pdf"/>
          <p:cNvPicPr>
            <a:picLocks noChangeAspect="1"/>
          </p:cNvPicPr>
          <p:nvPr/>
        </p:nvPicPr>
        <p:blipFill>
          <a:blip r:embed="rId4">
            <a:extLst/>
          </a:blip>
          <a:stretch>
            <a:fillRect/>
          </a:stretch>
        </p:blipFill>
        <p:spPr>
          <a:xfrm>
            <a:off x="1523244" y="4464980"/>
            <a:ext cx="3143857" cy="632385"/>
          </a:xfrm>
          <a:prstGeom prst="rect">
            <a:avLst/>
          </a:prstGeom>
          <a:ln w="12700">
            <a:miter lim="400000"/>
          </a:ln>
        </p:spPr>
      </p:pic>
      <p:pic>
        <p:nvPicPr>
          <p:cNvPr id="459" name="pasted-image.pdf" descr="pasted-image.pdf"/>
          <p:cNvPicPr>
            <a:picLocks noChangeAspect="1"/>
          </p:cNvPicPr>
          <p:nvPr/>
        </p:nvPicPr>
        <p:blipFill>
          <a:blip r:embed="rId4">
            <a:extLst/>
          </a:blip>
          <a:stretch>
            <a:fillRect/>
          </a:stretch>
        </p:blipFill>
        <p:spPr>
          <a:xfrm>
            <a:off x="1536038" y="5028013"/>
            <a:ext cx="3143857" cy="632386"/>
          </a:xfrm>
          <a:prstGeom prst="rect">
            <a:avLst/>
          </a:prstGeom>
          <a:ln w="12700">
            <a:miter lim="400000"/>
          </a:ln>
        </p:spPr>
      </p:pic>
      <p:pic>
        <p:nvPicPr>
          <p:cNvPr id="460" name="pasted-image.pdf" descr="pasted-image.pdf"/>
          <p:cNvPicPr>
            <a:picLocks noChangeAspect="1"/>
          </p:cNvPicPr>
          <p:nvPr/>
        </p:nvPicPr>
        <p:blipFill>
          <a:blip r:embed="rId4">
            <a:extLst/>
          </a:blip>
          <a:stretch>
            <a:fillRect/>
          </a:stretch>
        </p:blipFill>
        <p:spPr>
          <a:xfrm>
            <a:off x="1523244" y="5596472"/>
            <a:ext cx="3143857" cy="632386"/>
          </a:xfrm>
          <a:prstGeom prst="rect">
            <a:avLst/>
          </a:prstGeom>
          <a:ln w="12700">
            <a:miter lim="400000"/>
          </a:ln>
        </p:spPr>
      </p:pic>
      <p:sp>
        <p:nvSpPr>
          <p:cNvPr id="461" name="display the readings (date !!) in a single list, from top to bottom"/>
          <p:cNvSpPr txBox="1"/>
          <p:nvPr/>
        </p:nvSpPr>
        <p:spPr>
          <a:xfrm>
            <a:off x="3112425" y="512629"/>
            <a:ext cx="6779950" cy="37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b="0" sz="1800"/>
            </a:lvl1pPr>
          </a:lstStyle>
          <a:p>
            <a:pPr/>
            <a:r>
              <a:t>display the readings (date !!) in a single list, from top to bottom</a:t>
            </a:r>
          </a:p>
        </p:txBody>
      </p:sp>
      <p:sp>
        <p:nvSpPr>
          <p:cNvPr id="462" name="✖︎  BAD"/>
          <p:cNvSpPr txBox="1"/>
          <p:nvPr/>
        </p:nvSpPr>
        <p:spPr>
          <a:xfrm>
            <a:off x="2536957" y="8948997"/>
            <a:ext cx="1172635" cy="37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rgbClr val="FF0000"/>
                </a:solidFill>
              </a:defRPr>
            </a:pPr>
            <a:r>
              <a:rPr>
                <a:latin typeface="Zapf Dingbats"/>
                <a:ea typeface="Zapf Dingbats"/>
                <a:cs typeface="Zapf Dingbats"/>
                <a:sym typeface="Zapf Dingbats"/>
              </a:rPr>
              <a:t>✖︎</a:t>
            </a:r>
            <a:r>
              <a:t>  BAD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4" name="pasted-image.tiff" descr="pasted-image.tiff"/>
          <p:cNvPicPr>
            <a:picLocks noChangeAspect="1"/>
          </p:cNvPicPr>
          <p:nvPr/>
        </p:nvPicPr>
        <p:blipFill>
          <a:blip r:embed="rId2">
            <a:extLst/>
          </a:blip>
          <a:stretch>
            <a:fillRect/>
          </a:stretch>
        </p:blipFill>
        <p:spPr>
          <a:xfrm>
            <a:off x="11046" y="1218472"/>
            <a:ext cx="7316656" cy="7316656"/>
          </a:xfrm>
          <a:prstGeom prst="rect">
            <a:avLst/>
          </a:prstGeom>
          <a:ln w="12700">
            <a:miter lim="400000"/>
          </a:ln>
        </p:spPr>
      </p:pic>
      <p:pic>
        <p:nvPicPr>
          <p:cNvPr id="465" name="pasted-image.tiff" descr="pasted-image.tiff"/>
          <p:cNvPicPr>
            <a:picLocks noChangeAspect="1"/>
          </p:cNvPicPr>
          <p:nvPr/>
        </p:nvPicPr>
        <p:blipFill>
          <a:blip r:embed="rId3">
            <a:extLst/>
          </a:blip>
          <a:srcRect l="0" t="0" r="468" b="468"/>
          <a:stretch>
            <a:fillRect/>
          </a:stretch>
        </p:blipFill>
        <p:spPr>
          <a:xfrm>
            <a:off x="2706935" y="3914361"/>
            <a:ext cx="1933990" cy="1933989"/>
          </a:xfrm>
          <a:prstGeom prst="rect">
            <a:avLst/>
          </a:prstGeom>
          <a:ln w="12700">
            <a:miter lim="400000"/>
          </a:ln>
        </p:spPr>
      </p:pic>
      <p:sp>
        <p:nvSpPr>
          <p:cNvPr id="466" name="Last Drive Over"/>
          <p:cNvSpPr txBox="1"/>
          <p:nvPr/>
        </p:nvSpPr>
        <p:spPr>
          <a:xfrm>
            <a:off x="2491322" y="3088404"/>
            <a:ext cx="235610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467" name="Friday 18 Aug 2017"/>
          <p:cNvSpPr txBox="1"/>
          <p:nvPr/>
        </p:nvSpPr>
        <p:spPr>
          <a:xfrm>
            <a:off x="2583181" y="6346965"/>
            <a:ext cx="21723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sp>
        <p:nvSpPr>
          <p:cNvPr id="468" name="L5 MNE"/>
          <p:cNvSpPr txBox="1"/>
          <p:nvPr/>
        </p:nvSpPr>
        <p:spPr>
          <a:xfrm>
            <a:off x="3044838" y="6746003"/>
            <a:ext cx="124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sp>
        <p:nvSpPr>
          <p:cNvPr id="469" name="Combining everything into a single status"/>
          <p:cNvSpPr txBox="1"/>
          <p:nvPr/>
        </p:nvSpPr>
        <p:spPr>
          <a:xfrm>
            <a:off x="264740" y="459316"/>
            <a:ext cx="862875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Combining everything into a single status</a:t>
            </a:r>
          </a:p>
        </p:txBody>
      </p:sp>
      <p:sp>
        <p:nvSpPr>
          <p:cNvPr id="470" name="everything is within the limits that the driver set"/>
          <p:cNvSpPr txBox="1"/>
          <p:nvPr/>
        </p:nvSpPr>
        <p:spPr>
          <a:xfrm>
            <a:off x="7154239" y="3509829"/>
            <a:ext cx="4582055" cy="65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everything is within the limits that the driver set </a:t>
            </a:r>
          </a:p>
        </p:txBody>
      </p:sp>
      <p:pic>
        <p:nvPicPr>
          <p:cNvPr id="471" name="Screen Shot 2017-08-18 at 20.20.42.png" descr="Screen Shot 2017-08-18 at 20.20.42.png"/>
          <p:cNvPicPr>
            <a:picLocks noChangeAspect="1"/>
          </p:cNvPicPr>
          <p:nvPr/>
        </p:nvPicPr>
        <p:blipFill>
          <a:blip r:embed="rId4">
            <a:extLst/>
          </a:blip>
          <a:stretch>
            <a:fillRect/>
          </a:stretch>
        </p:blipFill>
        <p:spPr>
          <a:xfrm>
            <a:off x="4581921" y="2072216"/>
            <a:ext cx="673101" cy="660401"/>
          </a:xfrm>
          <a:prstGeom prst="rect">
            <a:avLst/>
          </a:prstGeom>
          <a:ln w="12700">
            <a:miter lim="400000"/>
          </a:ln>
        </p:spPr>
      </p:pic>
      <p:sp>
        <p:nvSpPr>
          <p:cNvPr id="472" name="✔︎  GOOD"/>
          <p:cNvSpPr txBox="1"/>
          <p:nvPr/>
        </p:nvSpPr>
        <p:spPr>
          <a:xfrm>
            <a:off x="3083057" y="8856825"/>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pasted-image.pdf" descr="pasted-image.pdf"/>
          <p:cNvPicPr>
            <a:picLocks noChangeAspect="1"/>
          </p:cNvPicPr>
          <p:nvPr/>
        </p:nvPicPr>
        <p:blipFill>
          <a:blip r:embed="rId2">
            <a:extLst/>
          </a:blip>
          <a:stretch>
            <a:fillRect/>
          </a:stretch>
        </p:blipFill>
        <p:spPr>
          <a:xfrm>
            <a:off x="4225474" y="774700"/>
            <a:ext cx="8743322" cy="6609535"/>
          </a:xfrm>
          <a:prstGeom prst="rect">
            <a:avLst/>
          </a:prstGeom>
          <a:ln w="12700">
            <a:miter lim="400000"/>
          </a:ln>
        </p:spPr>
      </p:pic>
      <p:sp>
        <p:nvSpPr>
          <p:cNvPr id="130" name="Oval"/>
          <p:cNvSpPr/>
          <p:nvPr/>
        </p:nvSpPr>
        <p:spPr>
          <a:xfrm>
            <a:off x="7947025" y="1458230"/>
            <a:ext cx="4110510" cy="1339892"/>
          </a:xfrm>
          <a:prstGeom prst="ellipse">
            <a:avLst/>
          </a:prstGeom>
          <a:solidFill>
            <a:schemeClr val="accent3">
              <a:alpha val="280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1" name="Oval"/>
          <p:cNvSpPr/>
          <p:nvPr/>
        </p:nvSpPr>
        <p:spPr>
          <a:xfrm>
            <a:off x="4633127" y="2879385"/>
            <a:ext cx="1814192" cy="3567180"/>
          </a:xfrm>
          <a:prstGeom prst="ellipse">
            <a:avLst/>
          </a:prstGeom>
          <a:solidFill>
            <a:schemeClr val="accent3">
              <a:alpha val="280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2" name="How people read pages"/>
          <p:cNvSpPr txBox="1"/>
          <p:nvPr/>
        </p:nvSpPr>
        <p:spPr>
          <a:xfrm>
            <a:off x="174599" y="184430"/>
            <a:ext cx="8940681"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3600"/>
            </a:lvl1pPr>
          </a:lstStyle>
          <a:p>
            <a:pPr/>
            <a:r>
              <a:t>How people read pages</a:t>
            </a:r>
          </a:p>
        </p:txBody>
      </p:sp>
      <p:sp>
        <p:nvSpPr>
          <p:cNvPr id="133" name="Oval"/>
          <p:cNvSpPr/>
          <p:nvPr/>
        </p:nvSpPr>
        <p:spPr>
          <a:xfrm>
            <a:off x="7924800" y="1642533"/>
            <a:ext cx="3768527" cy="869686"/>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4" name="Oval"/>
          <p:cNvSpPr/>
          <p:nvPr/>
        </p:nvSpPr>
        <p:spPr>
          <a:xfrm>
            <a:off x="4574447" y="2980266"/>
            <a:ext cx="1269472" cy="3475964"/>
          </a:xfrm>
          <a:prstGeom prst="ellipse">
            <a:avLst/>
          </a:prstGeom>
          <a:solidFill>
            <a:schemeClr val="accent1">
              <a:alpha val="1130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5" name="Oval"/>
          <p:cNvSpPr/>
          <p:nvPr/>
        </p:nvSpPr>
        <p:spPr>
          <a:xfrm>
            <a:off x="10335409" y="5850466"/>
            <a:ext cx="1434118"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6" name="Oval"/>
          <p:cNvSpPr/>
          <p:nvPr/>
        </p:nvSpPr>
        <p:spPr>
          <a:xfrm>
            <a:off x="8515076" y="1867859"/>
            <a:ext cx="1814192" cy="520634"/>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7" name="Oval"/>
          <p:cNvSpPr/>
          <p:nvPr/>
        </p:nvSpPr>
        <p:spPr>
          <a:xfrm>
            <a:off x="10750276" y="1320799"/>
            <a:ext cx="1434118"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8" name="Oval"/>
          <p:cNvSpPr/>
          <p:nvPr/>
        </p:nvSpPr>
        <p:spPr>
          <a:xfrm>
            <a:off x="7109609" y="5384800"/>
            <a:ext cx="1434118" cy="520634"/>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9" name="Oval"/>
          <p:cNvSpPr/>
          <p:nvPr/>
        </p:nvSpPr>
        <p:spPr>
          <a:xfrm>
            <a:off x="4774406" y="3056466"/>
            <a:ext cx="762795" cy="332356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0" name="Oval"/>
          <p:cNvSpPr/>
          <p:nvPr/>
        </p:nvSpPr>
        <p:spPr>
          <a:xfrm>
            <a:off x="7253542" y="3424782"/>
            <a:ext cx="2473005"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1" name="Oval"/>
          <p:cNvSpPr/>
          <p:nvPr/>
        </p:nvSpPr>
        <p:spPr>
          <a:xfrm>
            <a:off x="10750276" y="1867859"/>
            <a:ext cx="1434118" cy="520634"/>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2" name="Oval"/>
          <p:cNvSpPr/>
          <p:nvPr/>
        </p:nvSpPr>
        <p:spPr>
          <a:xfrm>
            <a:off x="4724834" y="1693333"/>
            <a:ext cx="762795"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3" name="Oval"/>
          <p:cNvSpPr/>
          <p:nvPr/>
        </p:nvSpPr>
        <p:spPr>
          <a:xfrm>
            <a:off x="6130121" y="2879385"/>
            <a:ext cx="4934027" cy="229031"/>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4" name="Oval"/>
          <p:cNvSpPr/>
          <p:nvPr/>
        </p:nvSpPr>
        <p:spPr>
          <a:xfrm>
            <a:off x="5527646" y="2319866"/>
            <a:ext cx="980613"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5" name="Oval"/>
          <p:cNvSpPr/>
          <p:nvPr/>
        </p:nvSpPr>
        <p:spPr>
          <a:xfrm>
            <a:off x="5527646" y="3819150"/>
            <a:ext cx="980613"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6" name="Oval"/>
          <p:cNvSpPr/>
          <p:nvPr/>
        </p:nvSpPr>
        <p:spPr>
          <a:xfrm>
            <a:off x="5077609" y="3424782"/>
            <a:ext cx="2473004" cy="520635"/>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7" name="Oval"/>
          <p:cNvSpPr/>
          <p:nvPr/>
        </p:nvSpPr>
        <p:spPr>
          <a:xfrm>
            <a:off x="6130121" y="2446399"/>
            <a:ext cx="3768528" cy="375081"/>
          </a:xfrm>
          <a:prstGeom prst="ellipse">
            <a:avLst/>
          </a:prstGeom>
          <a:solidFill>
            <a:schemeClr val="accent5">
              <a:hueOff val="-82419"/>
              <a:satOff val="-9513"/>
              <a:lumOff val="-16343"/>
              <a:alpha val="27198"/>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4" name="pasted-image.tiff" descr="pasted-image.tiff"/>
          <p:cNvPicPr>
            <a:picLocks noChangeAspect="1"/>
          </p:cNvPicPr>
          <p:nvPr/>
        </p:nvPicPr>
        <p:blipFill>
          <a:blip r:embed="rId2">
            <a:extLst/>
          </a:blip>
          <a:stretch>
            <a:fillRect/>
          </a:stretch>
        </p:blipFill>
        <p:spPr>
          <a:xfrm>
            <a:off x="1422400" y="1276350"/>
            <a:ext cx="10160000" cy="7200900"/>
          </a:xfrm>
          <a:prstGeom prst="rect">
            <a:avLst/>
          </a:prstGeom>
          <a:ln w="12700">
            <a:miter lim="400000"/>
          </a:ln>
        </p:spPr>
      </p:pic>
      <p:pic>
        <p:nvPicPr>
          <p:cNvPr id="475" name="pasted-image.tiff" descr="pasted-image.tiff"/>
          <p:cNvPicPr>
            <a:picLocks noChangeAspect="1"/>
          </p:cNvPicPr>
          <p:nvPr/>
        </p:nvPicPr>
        <p:blipFill>
          <a:blip r:embed="rId3">
            <a:extLst/>
          </a:blip>
          <a:srcRect l="0" t="0" r="468" b="468"/>
          <a:stretch>
            <a:fillRect/>
          </a:stretch>
        </p:blipFill>
        <p:spPr>
          <a:xfrm>
            <a:off x="5539961" y="3643427"/>
            <a:ext cx="1933989" cy="1933990"/>
          </a:xfrm>
          <a:prstGeom prst="rect">
            <a:avLst/>
          </a:prstGeom>
          <a:ln w="12700">
            <a:miter lim="400000"/>
          </a:ln>
        </p:spPr>
      </p:pic>
      <p:sp>
        <p:nvSpPr>
          <p:cNvPr id="476" name="Last Drive Over"/>
          <p:cNvSpPr txBox="1"/>
          <p:nvPr/>
        </p:nvSpPr>
        <p:spPr>
          <a:xfrm>
            <a:off x="5324347" y="2817470"/>
            <a:ext cx="23561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477" name="Friday 18 Aug 2017"/>
          <p:cNvSpPr txBox="1"/>
          <p:nvPr/>
        </p:nvSpPr>
        <p:spPr>
          <a:xfrm>
            <a:off x="5416207" y="6076032"/>
            <a:ext cx="21723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pic>
        <p:nvPicPr>
          <p:cNvPr id="478" name="Screen Shot 2017-08-18 at 20.20.42.png" descr="Screen Shot 2017-08-18 at 20.20.42.png"/>
          <p:cNvPicPr>
            <a:picLocks noChangeAspect="1"/>
          </p:cNvPicPr>
          <p:nvPr/>
        </p:nvPicPr>
        <p:blipFill>
          <a:blip r:embed="rId4">
            <a:extLst/>
          </a:blip>
          <a:stretch>
            <a:fillRect/>
          </a:stretch>
        </p:blipFill>
        <p:spPr>
          <a:xfrm>
            <a:off x="9983654" y="1767416"/>
            <a:ext cx="673101" cy="660401"/>
          </a:xfrm>
          <a:prstGeom prst="rect">
            <a:avLst/>
          </a:prstGeom>
          <a:ln w="12700">
            <a:miter lim="400000"/>
          </a:ln>
        </p:spPr>
      </p:pic>
      <p:sp>
        <p:nvSpPr>
          <p:cNvPr id="479" name="L5 MNE"/>
          <p:cNvSpPr txBox="1"/>
          <p:nvPr/>
        </p:nvSpPr>
        <p:spPr>
          <a:xfrm>
            <a:off x="5877864" y="6475070"/>
            <a:ext cx="124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sp>
        <p:nvSpPr>
          <p:cNvPr id="480" name="✔︎  GOOD"/>
          <p:cNvSpPr txBox="1"/>
          <p:nvPr/>
        </p:nvSpPr>
        <p:spPr>
          <a:xfrm>
            <a:off x="5916083" y="8890692"/>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2" name="pasted-image.tiff" descr="pasted-image.tiff"/>
          <p:cNvPicPr>
            <a:picLocks noChangeAspect="1"/>
          </p:cNvPicPr>
          <p:nvPr/>
        </p:nvPicPr>
        <p:blipFill>
          <a:blip r:embed="rId2">
            <a:extLst/>
          </a:blip>
          <a:stretch>
            <a:fillRect/>
          </a:stretch>
        </p:blipFill>
        <p:spPr>
          <a:xfrm>
            <a:off x="11046" y="1218472"/>
            <a:ext cx="7316656" cy="7316656"/>
          </a:xfrm>
          <a:prstGeom prst="rect">
            <a:avLst/>
          </a:prstGeom>
          <a:ln w="12700">
            <a:miter lim="400000"/>
          </a:ln>
        </p:spPr>
      </p:pic>
      <p:pic>
        <p:nvPicPr>
          <p:cNvPr id="483" name="pasted-image.tiff" descr="pasted-image.tiff"/>
          <p:cNvPicPr>
            <a:picLocks noChangeAspect="1"/>
          </p:cNvPicPr>
          <p:nvPr/>
        </p:nvPicPr>
        <p:blipFill>
          <a:blip r:embed="rId2">
            <a:extLst/>
          </a:blip>
          <a:stretch>
            <a:fillRect/>
          </a:stretch>
        </p:blipFill>
        <p:spPr>
          <a:xfrm>
            <a:off x="5679480" y="1218472"/>
            <a:ext cx="7316656" cy="7316656"/>
          </a:xfrm>
          <a:prstGeom prst="rect">
            <a:avLst/>
          </a:prstGeom>
          <a:ln w="12700">
            <a:miter lim="400000"/>
          </a:ln>
        </p:spPr>
      </p:pic>
      <p:sp>
        <p:nvSpPr>
          <p:cNvPr id="484" name="Last Drive Over"/>
          <p:cNvSpPr txBox="1"/>
          <p:nvPr/>
        </p:nvSpPr>
        <p:spPr>
          <a:xfrm>
            <a:off x="2491322" y="3088404"/>
            <a:ext cx="235610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485" name="Friday 18 Aug 2017"/>
          <p:cNvSpPr txBox="1"/>
          <p:nvPr/>
        </p:nvSpPr>
        <p:spPr>
          <a:xfrm>
            <a:off x="2583181" y="6346965"/>
            <a:ext cx="21723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pic>
        <p:nvPicPr>
          <p:cNvPr id="486" name="Screen Shot 2017-08-18 at 20.20.42.png" descr="Screen Shot 2017-08-18 at 20.20.42.png"/>
          <p:cNvPicPr>
            <a:picLocks noChangeAspect="1"/>
          </p:cNvPicPr>
          <p:nvPr/>
        </p:nvPicPr>
        <p:blipFill>
          <a:blip r:embed="rId3">
            <a:extLst/>
          </a:blip>
          <a:stretch>
            <a:fillRect/>
          </a:stretch>
        </p:blipFill>
        <p:spPr>
          <a:xfrm>
            <a:off x="4581921" y="2072216"/>
            <a:ext cx="673101" cy="660401"/>
          </a:xfrm>
          <a:prstGeom prst="rect">
            <a:avLst/>
          </a:prstGeom>
          <a:ln w="12700">
            <a:miter lim="400000"/>
          </a:ln>
        </p:spPr>
      </p:pic>
      <p:pic>
        <p:nvPicPr>
          <p:cNvPr id="487" name="Screen Shot 2017-08-18 at 20.20.42.png" descr="Screen Shot 2017-08-18 at 20.20.42.png"/>
          <p:cNvPicPr>
            <a:picLocks noChangeAspect="1"/>
          </p:cNvPicPr>
          <p:nvPr/>
        </p:nvPicPr>
        <p:blipFill>
          <a:blip r:embed="rId3">
            <a:extLst/>
          </a:blip>
          <a:stretch>
            <a:fillRect/>
          </a:stretch>
        </p:blipFill>
        <p:spPr>
          <a:xfrm>
            <a:off x="10263054" y="2072216"/>
            <a:ext cx="673101" cy="660401"/>
          </a:xfrm>
          <a:prstGeom prst="rect">
            <a:avLst/>
          </a:prstGeom>
          <a:ln w="12700">
            <a:miter lim="400000"/>
          </a:ln>
        </p:spPr>
      </p:pic>
      <p:sp>
        <p:nvSpPr>
          <p:cNvPr id="488" name="Last Drive Over"/>
          <p:cNvSpPr txBox="1"/>
          <p:nvPr/>
        </p:nvSpPr>
        <p:spPr>
          <a:xfrm>
            <a:off x="8159755" y="3028584"/>
            <a:ext cx="23561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Last Drive Over</a:t>
            </a:r>
          </a:p>
        </p:txBody>
      </p:sp>
      <p:sp>
        <p:nvSpPr>
          <p:cNvPr id="489" name="Friday 18 Aug 2017"/>
          <p:cNvSpPr txBox="1"/>
          <p:nvPr/>
        </p:nvSpPr>
        <p:spPr>
          <a:xfrm>
            <a:off x="8251614" y="6287146"/>
            <a:ext cx="217238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sp>
        <p:nvSpPr>
          <p:cNvPr id="490" name="one or more worn tyre(s) exist - possible options - in order to see alerts just click on the icon"/>
          <p:cNvSpPr txBox="1"/>
          <p:nvPr/>
        </p:nvSpPr>
        <p:spPr>
          <a:xfrm>
            <a:off x="3837913" y="263622"/>
            <a:ext cx="5149454"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b="0" sz="1800"/>
            </a:lvl1pPr>
          </a:lstStyle>
          <a:p>
            <a:pPr/>
            <a:r>
              <a:t>one or more worn tyre(s) exist - possible options - in order to see alerts just click on the icon</a:t>
            </a:r>
          </a:p>
        </p:txBody>
      </p:sp>
      <p:sp>
        <p:nvSpPr>
          <p:cNvPr id="491" name="L5 MNE"/>
          <p:cNvSpPr txBox="1"/>
          <p:nvPr/>
        </p:nvSpPr>
        <p:spPr>
          <a:xfrm>
            <a:off x="3044838" y="6746003"/>
            <a:ext cx="124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sp>
        <p:nvSpPr>
          <p:cNvPr id="492" name="L5 MNE"/>
          <p:cNvSpPr txBox="1"/>
          <p:nvPr/>
        </p:nvSpPr>
        <p:spPr>
          <a:xfrm>
            <a:off x="8713272" y="6746003"/>
            <a:ext cx="12490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grpSp>
        <p:nvGrpSpPr>
          <p:cNvPr id="495" name="Group"/>
          <p:cNvGrpSpPr/>
          <p:nvPr/>
        </p:nvGrpSpPr>
        <p:grpSpPr>
          <a:xfrm>
            <a:off x="2400660" y="3710634"/>
            <a:ext cx="2537428" cy="2475161"/>
            <a:chOff x="0" y="0"/>
            <a:chExt cx="2537427" cy="2475159"/>
          </a:xfrm>
        </p:grpSpPr>
        <p:pic>
          <p:nvPicPr>
            <p:cNvPr id="493" name="Screen Shot 2017-08-18 at 20.23.11.png" descr="Screen Shot 2017-08-18 at 20.23.11.png"/>
            <p:cNvPicPr>
              <a:picLocks noChangeAspect="1"/>
            </p:cNvPicPr>
            <p:nvPr/>
          </p:nvPicPr>
          <p:blipFill>
            <a:blip r:embed="rId4">
              <a:extLst/>
            </a:blip>
            <a:stretch>
              <a:fillRect/>
            </a:stretch>
          </p:blipFill>
          <p:spPr>
            <a:xfrm>
              <a:off x="0" y="0"/>
              <a:ext cx="2537428" cy="2475160"/>
            </a:xfrm>
            <a:prstGeom prst="rect">
              <a:avLst/>
            </a:prstGeom>
            <a:ln w="12700" cap="flat">
              <a:noFill/>
              <a:miter lim="400000"/>
            </a:ln>
            <a:effectLst/>
          </p:spPr>
        </p:pic>
        <p:pic>
          <p:nvPicPr>
            <p:cNvPr id="494" name="skid.png" descr="skid.png"/>
            <p:cNvPicPr>
              <a:picLocks noChangeAspect="1"/>
            </p:cNvPicPr>
            <p:nvPr/>
          </p:nvPicPr>
          <p:blipFill>
            <a:blip r:embed="rId5">
              <a:extLst/>
            </a:blip>
            <a:stretch>
              <a:fillRect/>
            </a:stretch>
          </p:blipFill>
          <p:spPr>
            <a:xfrm>
              <a:off x="633713" y="602579"/>
              <a:ext cx="1270001" cy="1270001"/>
            </a:xfrm>
            <a:prstGeom prst="rect">
              <a:avLst/>
            </a:prstGeom>
            <a:ln w="12700" cap="flat">
              <a:noFill/>
              <a:miter lim="400000"/>
            </a:ln>
            <a:effectLst/>
          </p:spPr>
        </p:pic>
      </p:grpSp>
      <p:sp>
        <p:nvSpPr>
          <p:cNvPr id="496" name="or"/>
          <p:cNvSpPr txBox="1"/>
          <p:nvPr/>
        </p:nvSpPr>
        <p:spPr>
          <a:xfrm>
            <a:off x="6292849" y="4646270"/>
            <a:ext cx="4191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a:t>
            </a:r>
          </a:p>
        </p:txBody>
      </p:sp>
      <p:sp>
        <p:nvSpPr>
          <p:cNvPr id="497" name="2"/>
          <p:cNvSpPr/>
          <p:nvPr/>
        </p:nvSpPr>
        <p:spPr>
          <a:xfrm>
            <a:off x="9785537" y="3785611"/>
            <a:ext cx="419101" cy="419101"/>
          </a:xfrm>
          <a:prstGeom prst="ellipse">
            <a:avLst/>
          </a:prstGeom>
          <a:solidFill>
            <a:schemeClr val="accent5">
              <a:hueOff val="-82419"/>
              <a:satOff val="-9513"/>
              <a:lumOff val="-16343"/>
            </a:schemeClr>
          </a:solidFill>
          <a:ln w="12700">
            <a:miter lim="400000"/>
          </a:ln>
          <a:effectLst>
            <a:outerShdw sx="100000" sy="100000" kx="0" ky="0" algn="b" rotWithShape="0" blurRad="190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0" sz="1800">
                <a:solidFill>
                  <a:srgbClr val="FFFFFF"/>
                </a:solidFill>
                <a:latin typeface="+mn-lt"/>
                <a:ea typeface="+mn-ea"/>
                <a:cs typeface="+mn-cs"/>
                <a:sym typeface="Helvetica Neue Medium"/>
              </a:defRPr>
            </a:lvl1pPr>
          </a:lstStyle>
          <a:p>
            <a:pPr/>
            <a:r>
              <a:t>2</a:t>
            </a:r>
          </a:p>
        </p:txBody>
      </p:sp>
      <p:sp>
        <p:nvSpPr>
          <p:cNvPr id="498" name="Oval"/>
          <p:cNvSpPr/>
          <p:nvPr/>
        </p:nvSpPr>
        <p:spPr>
          <a:xfrm>
            <a:off x="8478804" y="3995175"/>
            <a:ext cx="1718007" cy="1763250"/>
          </a:xfrm>
          <a:prstGeom prst="ellipse">
            <a:avLst/>
          </a:prstGeom>
          <a:solidFill>
            <a:srgbClr val="398CDB"/>
          </a:solidFill>
          <a:ln w="12700">
            <a:miter lim="400000"/>
          </a:ln>
          <a:effectLst>
            <a:outerShdw sx="100000" sy="100000" kx="0" ky="0" algn="b" rotWithShape="0" blurRad="190500" dist="63500" dir="5400000">
              <a:srgbClr val="000000">
                <a:alpha val="50000"/>
              </a:srgbClr>
            </a:outerShdw>
          </a:effectLst>
        </p:spPr>
        <p:txBody>
          <a:bodyPr lIns="50800" tIns="50800" rIns="50800" bIns="50800" anchor="ctr"/>
          <a:lstStyle/>
          <a:p>
            <a:pPr>
              <a:lnSpc>
                <a:spcPct val="90000"/>
              </a:lnSpc>
              <a:defRPr b="0" sz="6400">
                <a:solidFill>
                  <a:srgbClr val="FFFFFF"/>
                </a:solidFill>
                <a:effectLst>
                  <a:outerShdw sx="100000" sy="100000" kx="0" ky="0" algn="b" rotWithShape="0" blurRad="25400" dist="25400" dir="5400000">
                    <a:srgbClr val="424242">
                      <a:alpha val="50000"/>
                    </a:srgbClr>
                  </a:outerShdw>
                </a:effectLst>
                <a:latin typeface="Roboto Regular"/>
                <a:ea typeface="Roboto Regular"/>
                <a:cs typeface="Roboto Regular"/>
                <a:sym typeface="Roboto Regular"/>
              </a:defRPr>
            </a:pPr>
          </a:p>
        </p:txBody>
      </p:sp>
      <p:pic>
        <p:nvPicPr>
          <p:cNvPr id="499" name="tyre.png" descr="tyre.png"/>
          <p:cNvPicPr>
            <a:picLocks noChangeAspect="1"/>
          </p:cNvPicPr>
          <p:nvPr/>
        </p:nvPicPr>
        <p:blipFill>
          <a:blip r:embed="rId6">
            <a:extLst/>
          </a:blip>
          <a:stretch>
            <a:fillRect/>
          </a:stretch>
        </p:blipFill>
        <p:spPr>
          <a:xfrm>
            <a:off x="8826114" y="4365106"/>
            <a:ext cx="1023388" cy="1023388"/>
          </a:xfrm>
          <a:prstGeom prst="rect">
            <a:avLst/>
          </a:prstGeom>
          <a:ln w="12700">
            <a:miter lim="400000"/>
          </a:ln>
        </p:spPr>
      </p:pic>
      <p:sp>
        <p:nvSpPr>
          <p:cNvPr id="500" name="2"/>
          <p:cNvSpPr/>
          <p:nvPr/>
        </p:nvSpPr>
        <p:spPr>
          <a:xfrm>
            <a:off x="3866342" y="3827945"/>
            <a:ext cx="570657" cy="569796"/>
          </a:xfrm>
          <a:prstGeom prst="ellipse">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0">
                <a:solidFill>
                  <a:srgbClr val="FF2600"/>
                </a:solidFill>
                <a:effectLst>
                  <a:outerShdw sx="100000" sy="100000" kx="0" ky="0" algn="b" rotWithShape="0" blurRad="12700" dist="12700" dir="5400000">
                    <a:srgbClr val="000000">
                      <a:alpha val="50000"/>
                    </a:srgbClr>
                  </a:outerShdw>
                </a:effectLst>
                <a:latin typeface="Roboto Light"/>
                <a:ea typeface="Roboto Light"/>
                <a:cs typeface="Roboto Light"/>
                <a:sym typeface="Roboto Light"/>
              </a:defRPr>
            </a:lvl1pPr>
          </a:lstStyle>
          <a:p>
            <a:pPr/>
            <a:r>
              <a:t>2</a:t>
            </a:r>
          </a:p>
        </p:txBody>
      </p:sp>
      <p:sp>
        <p:nvSpPr>
          <p:cNvPr id="501" name="✔︎  GOOD"/>
          <p:cNvSpPr txBox="1"/>
          <p:nvPr/>
        </p:nvSpPr>
        <p:spPr>
          <a:xfrm>
            <a:off x="3083057" y="8856825"/>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
        <p:nvSpPr>
          <p:cNvPr id="502" name="✔︎  GOOD"/>
          <p:cNvSpPr txBox="1"/>
          <p:nvPr/>
        </p:nvSpPr>
        <p:spPr>
          <a:xfrm>
            <a:off x="8751490" y="8856825"/>
            <a:ext cx="1172635"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4" name="pasted-image.tiff" descr="pasted-image.tiff"/>
          <p:cNvPicPr>
            <a:picLocks noChangeAspect="1"/>
          </p:cNvPicPr>
          <p:nvPr/>
        </p:nvPicPr>
        <p:blipFill>
          <a:blip r:embed="rId2">
            <a:extLst/>
          </a:blip>
          <a:stretch>
            <a:fillRect/>
          </a:stretch>
        </p:blipFill>
        <p:spPr>
          <a:xfrm>
            <a:off x="11046" y="1218472"/>
            <a:ext cx="7316656" cy="7316656"/>
          </a:xfrm>
          <a:prstGeom prst="rect">
            <a:avLst/>
          </a:prstGeom>
          <a:ln w="12700">
            <a:miter lim="400000"/>
          </a:ln>
        </p:spPr>
      </p:pic>
      <p:sp>
        <p:nvSpPr>
          <p:cNvPr id="505" name="Tyre Alerts"/>
          <p:cNvSpPr txBox="1"/>
          <p:nvPr/>
        </p:nvSpPr>
        <p:spPr>
          <a:xfrm>
            <a:off x="2201903" y="2108200"/>
            <a:ext cx="154007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b="0">
                <a:latin typeface="Roboto Light"/>
                <a:ea typeface="Roboto Light"/>
                <a:cs typeface="Roboto Light"/>
                <a:sym typeface="Roboto Light"/>
              </a:defRPr>
            </a:lvl1pPr>
          </a:lstStyle>
          <a:p>
            <a:pPr/>
            <a:r>
              <a:t>Tyre Alerts</a:t>
            </a:r>
          </a:p>
        </p:txBody>
      </p:sp>
      <p:sp>
        <p:nvSpPr>
          <p:cNvPr id="506" name="Friday 18 Aug 2017"/>
          <p:cNvSpPr txBox="1"/>
          <p:nvPr/>
        </p:nvSpPr>
        <p:spPr>
          <a:xfrm>
            <a:off x="2583181" y="6346965"/>
            <a:ext cx="21723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797979"/>
                </a:solidFill>
              </a:defRPr>
            </a:lvl1pPr>
          </a:lstStyle>
          <a:p>
            <a:pPr/>
            <a:r>
              <a:t>Friday 18 Aug 2017</a:t>
            </a:r>
          </a:p>
        </p:txBody>
      </p:sp>
      <p:sp>
        <p:nvSpPr>
          <p:cNvPr id="507" name="L5 MNE"/>
          <p:cNvSpPr txBox="1"/>
          <p:nvPr/>
        </p:nvSpPr>
        <p:spPr>
          <a:xfrm>
            <a:off x="3044838" y="6746003"/>
            <a:ext cx="124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L5 MNE</a:t>
            </a:r>
          </a:p>
        </p:txBody>
      </p:sp>
      <p:grpSp>
        <p:nvGrpSpPr>
          <p:cNvPr id="510" name="Group"/>
          <p:cNvGrpSpPr/>
          <p:nvPr/>
        </p:nvGrpSpPr>
        <p:grpSpPr>
          <a:xfrm>
            <a:off x="2237085" y="2853266"/>
            <a:ext cx="2864579" cy="1270001"/>
            <a:chOff x="0" y="0"/>
            <a:chExt cx="2864578" cy="1270000"/>
          </a:xfrm>
        </p:grpSpPr>
        <p:sp>
          <p:nvSpPr>
            <p:cNvPr id="508" name="Rectangle"/>
            <p:cNvSpPr/>
            <p:nvPr/>
          </p:nvSpPr>
          <p:spPr>
            <a:xfrm>
              <a:off x="20704" y="0"/>
              <a:ext cx="2843875" cy="1270000"/>
            </a:xfrm>
            <a:prstGeom prst="rect">
              <a:avLst/>
            </a:prstGeom>
            <a:solidFill>
              <a:srgbClr val="FFFFFF"/>
            </a:solidFill>
            <a:ln w="12700" cap="flat">
              <a:noFill/>
              <a:miter lim="400000"/>
            </a:ln>
            <a:effectLst>
              <a:outerShdw sx="100000" sy="100000" kx="0" ky="0" algn="b" rotWithShape="0" blurRad="88900" dist="25400" dir="5400000">
                <a:srgbClr val="000000">
                  <a:alpha val="50000"/>
                </a:srgbClr>
              </a:outerShdw>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509" name="Rectangle"/>
            <p:cNvSpPr/>
            <p:nvPr/>
          </p:nvSpPr>
          <p:spPr>
            <a:xfrm>
              <a:off x="0" y="0"/>
              <a:ext cx="110530" cy="1270000"/>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511" name="The Rear Left tread is below the limit you set and should be checked"/>
          <p:cNvSpPr txBox="1"/>
          <p:nvPr/>
        </p:nvSpPr>
        <p:spPr>
          <a:xfrm>
            <a:off x="2425138" y="2904066"/>
            <a:ext cx="2564673"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1800">
                <a:latin typeface="Roboto Light"/>
                <a:ea typeface="Roboto Light"/>
                <a:cs typeface="Roboto Light"/>
                <a:sym typeface="Roboto Light"/>
              </a:defRPr>
            </a:pPr>
            <a:r>
              <a:t>The </a:t>
            </a:r>
            <a:r>
              <a:rPr>
                <a:latin typeface="Roboto Bold"/>
                <a:ea typeface="Roboto Bold"/>
                <a:cs typeface="Roboto Bold"/>
                <a:sym typeface="Roboto Bold"/>
              </a:rPr>
              <a:t>Rear Left</a:t>
            </a:r>
            <a:r>
              <a:t> tread is below the limit you set and should be checked</a:t>
            </a:r>
          </a:p>
        </p:txBody>
      </p:sp>
      <p:sp>
        <p:nvSpPr>
          <p:cNvPr id="512" name="Rectangle"/>
          <p:cNvSpPr/>
          <p:nvPr/>
        </p:nvSpPr>
        <p:spPr>
          <a:xfrm>
            <a:off x="2257789" y="4411133"/>
            <a:ext cx="2843875" cy="1270001"/>
          </a:xfrm>
          <a:prstGeom prst="rect">
            <a:avLst/>
          </a:prstGeom>
          <a:solidFill>
            <a:srgbClr val="FFFFFF"/>
          </a:solidFill>
          <a:ln w="12700">
            <a:miter lim="400000"/>
          </a:ln>
          <a:effectLst>
            <a:outerShdw sx="100000" sy="100000" kx="0" ky="0" algn="b" rotWithShape="0" blurRad="88900" dist="25400" dir="5400000">
              <a:srgbClr val="000000">
                <a:alpha val="50000"/>
              </a:srgbClr>
            </a:outerShdw>
          </a:effectLst>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15" name="Group"/>
          <p:cNvGrpSpPr/>
          <p:nvPr/>
        </p:nvGrpSpPr>
        <p:grpSpPr>
          <a:xfrm>
            <a:off x="2237084" y="4411133"/>
            <a:ext cx="2752726" cy="1270001"/>
            <a:chOff x="0" y="0"/>
            <a:chExt cx="2752725" cy="1270000"/>
          </a:xfrm>
        </p:grpSpPr>
        <p:sp>
          <p:nvSpPr>
            <p:cNvPr id="513" name="Rectangle"/>
            <p:cNvSpPr/>
            <p:nvPr/>
          </p:nvSpPr>
          <p:spPr>
            <a:xfrm>
              <a:off x="0" y="0"/>
              <a:ext cx="110530" cy="1270000"/>
            </a:xfrm>
            <a:prstGeom prst="rect">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514" name="Front Right air is a little low. this is effecting performance and you are using more fuel"/>
            <p:cNvSpPr txBox="1"/>
            <p:nvPr/>
          </p:nvSpPr>
          <p:spPr>
            <a:xfrm>
              <a:off x="188052" y="50799"/>
              <a:ext cx="2564673"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0" sz="1800">
                  <a:latin typeface="Roboto Light"/>
                  <a:ea typeface="Roboto Light"/>
                  <a:cs typeface="Roboto Light"/>
                  <a:sym typeface="Roboto Light"/>
                </a:defRPr>
              </a:pPr>
              <a:r>
                <a:rPr>
                  <a:latin typeface="Roboto Bold"/>
                  <a:ea typeface="Roboto Bold"/>
                  <a:cs typeface="Roboto Bold"/>
                  <a:sym typeface="Roboto Bold"/>
                </a:rPr>
                <a:t>Front Right</a:t>
              </a:r>
              <a:r>
                <a:t> air is a little low. this is effecting performance and you are using more fuel</a:t>
              </a:r>
            </a:p>
          </p:txBody>
        </p:sp>
      </p:grpSp>
      <p:sp>
        <p:nvSpPr>
          <p:cNvPr id="516" name="Rather than presenting ‘cold’ technical facts to the user - offer them “user friendly” advice and humanise the application…"/>
          <p:cNvSpPr txBox="1"/>
          <p:nvPr/>
        </p:nvSpPr>
        <p:spPr>
          <a:xfrm>
            <a:off x="7502301" y="1734633"/>
            <a:ext cx="3793663" cy="606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pPr>
            <a:r>
              <a:t>Rather than presenting ‘cold’ technical facts to the user - offer them “user friendly” advice and humanise the application</a:t>
            </a:r>
          </a:p>
          <a:p>
            <a:pPr algn="l">
              <a:spcBef>
                <a:spcPts val="3200"/>
              </a:spcBef>
              <a:defRPr b="0" sz="1800"/>
            </a:pPr>
            <a:r>
              <a:t>Give the application a personality a sort of “Co-pilot” that is helpful and friendly that washes out for you and help you stay safe / performant</a:t>
            </a:r>
          </a:p>
          <a:p>
            <a:pPr algn="l">
              <a:spcBef>
                <a:spcPts val="3200"/>
              </a:spcBef>
              <a:defRPr b="0" sz="1800"/>
            </a:pPr>
            <a:r>
              <a:t>This gives the application a personality and play on the fact that humans imply obligations when a “personality” offers them something, that benefits them either directly or indirectly.</a:t>
            </a:r>
          </a:p>
          <a:p>
            <a:pPr algn="l">
              <a:spcBef>
                <a:spcPts val="3200"/>
              </a:spcBef>
              <a:defRPr b="0" sz="1800"/>
            </a:pPr>
            <a:r>
              <a:t>They are as a result more likely to continue to use the application as a result…</a:t>
            </a:r>
          </a:p>
        </p:txBody>
      </p:sp>
      <p:sp>
        <p:nvSpPr>
          <p:cNvPr id="517" name="Impart useful information with a human voice"/>
          <p:cNvSpPr txBox="1"/>
          <p:nvPr/>
        </p:nvSpPr>
        <p:spPr>
          <a:xfrm>
            <a:off x="264740" y="459316"/>
            <a:ext cx="945229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3600">
                <a:latin typeface="Roboto Bold"/>
                <a:ea typeface="Roboto Bold"/>
                <a:cs typeface="Roboto Bold"/>
                <a:sym typeface="Roboto Bold"/>
              </a:defRPr>
            </a:lvl1pPr>
          </a:lstStyle>
          <a:p>
            <a:pPr/>
            <a:r>
              <a:t>Impart useful information with a human voice</a:t>
            </a:r>
          </a:p>
        </p:txBody>
      </p:sp>
      <p:sp>
        <p:nvSpPr>
          <p:cNvPr id="518" name="✔︎  GOOD"/>
          <p:cNvSpPr txBox="1"/>
          <p:nvPr/>
        </p:nvSpPr>
        <p:spPr>
          <a:xfrm>
            <a:off x="3083057" y="8856825"/>
            <a:ext cx="1172634" cy="3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200"/>
              </a:spcBef>
              <a:defRPr b="0" sz="1800">
                <a:solidFill>
                  <a:schemeClr val="accent3">
                    <a:hueOff val="914337"/>
                    <a:satOff val="31515"/>
                    <a:lumOff val="-30790"/>
                  </a:schemeClr>
                </a:solidFill>
              </a:defRPr>
            </a:pPr>
            <a:r>
              <a:rPr>
                <a:latin typeface="Zapf Dingbats"/>
                <a:ea typeface="Zapf Dingbats"/>
                <a:cs typeface="Zapf Dingbats"/>
                <a:sym typeface="Zapf Dingbats"/>
              </a:rPr>
              <a:t>✔︎</a:t>
            </a:r>
            <a:r>
              <a:t>  GOOD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20" name="Screen Shot 2017-08-18 at 18.07.26.png" descr="Screen Shot 2017-08-18 at 18.07.26.png"/>
          <p:cNvPicPr>
            <a:picLocks noChangeAspect="1"/>
          </p:cNvPicPr>
          <p:nvPr/>
        </p:nvPicPr>
        <p:blipFill>
          <a:blip r:embed="rId2">
            <a:extLst/>
          </a:blip>
          <a:stretch>
            <a:fillRect/>
          </a:stretch>
        </p:blipFill>
        <p:spPr>
          <a:xfrm>
            <a:off x="939668" y="1200613"/>
            <a:ext cx="2659126" cy="2475160"/>
          </a:xfrm>
          <a:prstGeom prst="rect">
            <a:avLst/>
          </a:prstGeom>
          <a:ln w="12700">
            <a:miter lim="400000"/>
          </a:ln>
        </p:spPr>
      </p:pic>
      <p:pic>
        <p:nvPicPr>
          <p:cNvPr id="521" name="Screen Shot 2017-08-18 at 20.23.11.png" descr="Screen Shot 2017-08-18 at 20.23.11.png"/>
          <p:cNvPicPr>
            <a:picLocks noChangeAspect="1"/>
          </p:cNvPicPr>
          <p:nvPr/>
        </p:nvPicPr>
        <p:blipFill>
          <a:blip r:embed="rId3">
            <a:extLst/>
          </a:blip>
          <a:stretch>
            <a:fillRect/>
          </a:stretch>
        </p:blipFill>
        <p:spPr>
          <a:xfrm>
            <a:off x="3778940" y="1200613"/>
            <a:ext cx="2537429" cy="2475160"/>
          </a:xfrm>
          <a:prstGeom prst="rect">
            <a:avLst/>
          </a:prstGeom>
          <a:ln w="12700">
            <a:miter lim="400000"/>
          </a:ln>
        </p:spPr>
      </p:pic>
      <p:sp>
        <p:nvSpPr>
          <p:cNvPr id="522" name="40"/>
          <p:cNvSpPr txBox="1"/>
          <p:nvPr/>
        </p:nvSpPr>
        <p:spPr>
          <a:xfrm>
            <a:off x="4470598" y="1830709"/>
            <a:ext cx="1027113"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400">
                <a:solidFill>
                  <a:srgbClr val="FFFFFF"/>
                </a:solidFill>
                <a:effectLst>
                  <a:outerShdw sx="100000" sy="100000" kx="0" ky="0" algn="b" rotWithShape="0" blurRad="38100" dist="25400" dir="5400000">
                    <a:srgbClr val="000000">
                      <a:alpha val="50000"/>
                    </a:srgbClr>
                  </a:outerShdw>
                </a:effectLst>
                <a:latin typeface="Roboto Regular"/>
                <a:ea typeface="Roboto Regular"/>
                <a:cs typeface="Roboto Regular"/>
                <a:sym typeface="Roboto Regular"/>
              </a:defRPr>
            </a:lvl1pPr>
          </a:lstStyle>
          <a:p>
            <a:pPr/>
            <a:r>
              <a:t>40</a:t>
            </a:r>
          </a:p>
        </p:txBody>
      </p:sp>
      <p:grpSp>
        <p:nvGrpSpPr>
          <p:cNvPr id="525" name="Group"/>
          <p:cNvGrpSpPr/>
          <p:nvPr/>
        </p:nvGrpSpPr>
        <p:grpSpPr>
          <a:xfrm>
            <a:off x="1000517" y="3795646"/>
            <a:ext cx="2537428" cy="2475160"/>
            <a:chOff x="0" y="0"/>
            <a:chExt cx="2537427" cy="2475159"/>
          </a:xfrm>
        </p:grpSpPr>
        <p:pic>
          <p:nvPicPr>
            <p:cNvPr id="523" name="Screen Shot 2017-08-18 at 20.23.11.png" descr="Screen Shot 2017-08-18 at 20.23.11.png"/>
            <p:cNvPicPr>
              <a:picLocks noChangeAspect="1"/>
            </p:cNvPicPr>
            <p:nvPr/>
          </p:nvPicPr>
          <p:blipFill>
            <a:blip r:embed="rId3">
              <a:extLst/>
            </a:blip>
            <a:stretch>
              <a:fillRect/>
            </a:stretch>
          </p:blipFill>
          <p:spPr>
            <a:xfrm>
              <a:off x="0" y="0"/>
              <a:ext cx="2537428" cy="2475160"/>
            </a:xfrm>
            <a:prstGeom prst="rect">
              <a:avLst/>
            </a:prstGeom>
            <a:ln w="12700" cap="flat">
              <a:noFill/>
              <a:miter lim="400000"/>
            </a:ln>
            <a:effectLst/>
          </p:spPr>
        </p:pic>
        <p:pic>
          <p:nvPicPr>
            <p:cNvPr id="524" name="skid.png" descr="skid.png"/>
            <p:cNvPicPr>
              <a:picLocks noChangeAspect="1"/>
            </p:cNvPicPr>
            <p:nvPr/>
          </p:nvPicPr>
          <p:blipFill>
            <a:blip r:embed="rId4">
              <a:extLst/>
            </a:blip>
            <a:stretch>
              <a:fillRect/>
            </a:stretch>
          </p:blipFill>
          <p:spPr>
            <a:xfrm>
              <a:off x="633713" y="602579"/>
              <a:ext cx="1270001" cy="1270001"/>
            </a:xfrm>
            <a:prstGeom prst="rect">
              <a:avLst/>
            </a:prstGeom>
            <a:ln w="12700" cap="flat">
              <a:noFill/>
              <a:miter lim="400000"/>
            </a:ln>
            <a:effectLst/>
          </p:spPr>
        </p:pic>
      </p:grpSp>
      <p:pic>
        <p:nvPicPr>
          <p:cNvPr id="526" name="Screen Shot 2017-08-18 at 20.23.11.png" descr="Screen Shot 2017-08-18 at 20.23.11.png"/>
          <p:cNvPicPr>
            <a:picLocks noChangeAspect="1"/>
          </p:cNvPicPr>
          <p:nvPr/>
        </p:nvPicPr>
        <p:blipFill>
          <a:blip r:embed="rId3">
            <a:extLst/>
          </a:blip>
          <a:stretch>
            <a:fillRect/>
          </a:stretch>
        </p:blipFill>
        <p:spPr>
          <a:xfrm>
            <a:off x="6557363" y="1120179"/>
            <a:ext cx="2537429" cy="2475161"/>
          </a:xfrm>
          <a:prstGeom prst="rect">
            <a:avLst/>
          </a:prstGeom>
          <a:ln w="12700">
            <a:miter lim="400000"/>
          </a:ln>
        </p:spPr>
      </p:pic>
      <p:grpSp>
        <p:nvGrpSpPr>
          <p:cNvPr id="529" name="Group"/>
          <p:cNvGrpSpPr/>
          <p:nvPr/>
        </p:nvGrpSpPr>
        <p:grpSpPr>
          <a:xfrm>
            <a:off x="9335785" y="3795646"/>
            <a:ext cx="2537429" cy="2475160"/>
            <a:chOff x="0" y="0"/>
            <a:chExt cx="2537427" cy="2475159"/>
          </a:xfrm>
        </p:grpSpPr>
        <p:pic>
          <p:nvPicPr>
            <p:cNvPr id="527" name="Screen Shot 2017-08-18 at 20.23.11.png" descr="Screen Shot 2017-08-18 at 20.23.11.png"/>
            <p:cNvPicPr>
              <a:picLocks noChangeAspect="1"/>
            </p:cNvPicPr>
            <p:nvPr/>
          </p:nvPicPr>
          <p:blipFill>
            <a:blip r:embed="rId3">
              <a:extLst/>
            </a:blip>
            <a:stretch>
              <a:fillRect/>
            </a:stretch>
          </p:blipFill>
          <p:spPr>
            <a:xfrm>
              <a:off x="0" y="0"/>
              <a:ext cx="2537428" cy="2475160"/>
            </a:xfrm>
            <a:prstGeom prst="rect">
              <a:avLst/>
            </a:prstGeom>
            <a:ln w="12700" cap="flat">
              <a:noFill/>
              <a:miter lim="400000"/>
            </a:ln>
            <a:effectLst/>
          </p:spPr>
        </p:pic>
        <p:pic>
          <p:nvPicPr>
            <p:cNvPr id="528" name="balloon.png" descr="balloon.png"/>
            <p:cNvPicPr>
              <a:picLocks noChangeAspect="1"/>
            </p:cNvPicPr>
            <p:nvPr/>
          </p:nvPicPr>
          <p:blipFill>
            <a:blip r:embed="rId5">
              <a:extLst/>
            </a:blip>
            <a:stretch>
              <a:fillRect/>
            </a:stretch>
          </p:blipFill>
          <p:spPr>
            <a:xfrm>
              <a:off x="582914" y="602579"/>
              <a:ext cx="1270001" cy="1270001"/>
            </a:xfrm>
            <a:prstGeom prst="rect">
              <a:avLst/>
            </a:prstGeom>
            <a:ln w="12700" cap="flat">
              <a:noFill/>
              <a:miter lim="400000"/>
            </a:ln>
            <a:effectLst/>
          </p:spPr>
        </p:pic>
      </p:grpSp>
      <p:grpSp>
        <p:nvGrpSpPr>
          <p:cNvPr id="532" name="Group"/>
          <p:cNvGrpSpPr/>
          <p:nvPr/>
        </p:nvGrpSpPr>
        <p:grpSpPr>
          <a:xfrm>
            <a:off x="6557363" y="3795646"/>
            <a:ext cx="2537429" cy="2475160"/>
            <a:chOff x="0" y="0"/>
            <a:chExt cx="2537427" cy="2475159"/>
          </a:xfrm>
        </p:grpSpPr>
        <p:pic>
          <p:nvPicPr>
            <p:cNvPr id="530" name="Screen Shot 2017-08-18 at 20.23.11.png" descr="Screen Shot 2017-08-18 at 20.23.11.png"/>
            <p:cNvPicPr>
              <a:picLocks noChangeAspect="1"/>
            </p:cNvPicPr>
            <p:nvPr/>
          </p:nvPicPr>
          <p:blipFill>
            <a:blip r:embed="rId3">
              <a:extLst/>
            </a:blip>
            <a:stretch>
              <a:fillRect/>
            </a:stretch>
          </p:blipFill>
          <p:spPr>
            <a:xfrm>
              <a:off x="0" y="0"/>
              <a:ext cx="2537428" cy="2475160"/>
            </a:xfrm>
            <a:prstGeom prst="rect">
              <a:avLst/>
            </a:prstGeom>
            <a:ln w="12700" cap="flat">
              <a:noFill/>
              <a:miter lim="400000"/>
            </a:ln>
            <a:effectLst/>
          </p:spPr>
        </p:pic>
        <p:pic>
          <p:nvPicPr>
            <p:cNvPr id="531" name="sad.png" descr="sad.png"/>
            <p:cNvPicPr>
              <a:picLocks noChangeAspect="1"/>
            </p:cNvPicPr>
            <p:nvPr/>
          </p:nvPicPr>
          <p:blipFill>
            <a:blip r:embed="rId6">
              <a:extLst/>
            </a:blip>
            <a:stretch>
              <a:fillRect/>
            </a:stretch>
          </p:blipFill>
          <p:spPr>
            <a:xfrm>
              <a:off x="580262" y="526379"/>
              <a:ext cx="1270001" cy="1270001"/>
            </a:xfrm>
            <a:prstGeom prst="rect">
              <a:avLst/>
            </a:prstGeom>
            <a:ln w="12700" cap="flat">
              <a:noFill/>
              <a:miter lim="400000"/>
            </a:ln>
            <a:effectLst/>
          </p:spPr>
        </p:pic>
      </p:grpSp>
      <p:pic>
        <p:nvPicPr>
          <p:cNvPr id="533" name="Screen Shot 2017-08-18 at 20.23.11.png" descr="Screen Shot 2017-08-18 at 20.23.11.png"/>
          <p:cNvPicPr>
            <a:picLocks noChangeAspect="1"/>
          </p:cNvPicPr>
          <p:nvPr/>
        </p:nvPicPr>
        <p:blipFill>
          <a:blip r:embed="rId3">
            <a:extLst/>
          </a:blip>
          <a:stretch>
            <a:fillRect/>
          </a:stretch>
        </p:blipFill>
        <p:spPr>
          <a:xfrm>
            <a:off x="9335785" y="1200613"/>
            <a:ext cx="2537429" cy="2475160"/>
          </a:xfrm>
          <a:prstGeom prst="rect">
            <a:avLst/>
          </a:prstGeom>
          <a:ln w="12700">
            <a:miter lim="400000"/>
          </a:ln>
        </p:spPr>
      </p:pic>
      <p:grpSp>
        <p:nvGrpSpPr>
          <p:cNvPr id="536" name="Group"/>
          <p:cNvGrpSpPr/>
          <p:nvPr/>
        </p:nvGrpSpPr>
        <p:grpSpPr>
          <a:xfrm>
            <a:off x="3778940" y="3795646"/>
            <a:ext cx="2537429" cy="2475160"/>
            <a:chOff x="0" y="0"/>
            <a:chExt cx="2537427" cy="2475159"/>
          </a:xfrm>
        </p:grpSpPr>
        <p:pic>
          <p:nvPicPr>
            <p:cNvPr id="534" name="Screen Shot 2017-08-18 at 20.23.11.png" descr="Screen Shot 2017-08-18 at 20.23.11.png"/>
            <p:cNvPicPr>
              <a:picLocks noChangeAspect="1"/>
            </p:cNvPicPr>
            <p:nvPr/>
          </p:nvPicPr>
          <p:blipFill>
            <a:blip r:embed="rId3">
              <a:extLst/>
            </a:blip>
            <a:stretch>
              <a:fillRect/>
            </a:stretch>
          </p:blipFill>
          <p:spPr>
            <a:xfrm>
              <a:off x="0" y="0"/>
              <a:ext cx="2537428" cy="2475160"/>
            </a:xfrm>
            <a:prstGeom prst="rect">
              <a:avLst/>
            </a:prstGeom>
            <a:ln w="12700" cap="flat">
              <a:noFill/>
              <a:miter lim="400000"/>
            </a:ln>
            <a:effectLst/>
          </p:spPr>
        </p:pic>
        <p:pic>
          <p:nvPicPr>
            <p:cNvPr id="535" name="tyre.png" descr="tyre.png"/>
            <p:cNvPicPr>
              <a:picLocks noChangeAspect="1"/>
            </p:cNvPicPr>
            <p:nvPr/>
          </p:nvPicPr>
          <p:blipFill>
            <a:blip r:embed="rId7">
              <a:extLst/>
            </a:blip>
            <a:stretch>
              <a:fillRect/>
            </a:stretch>
          </p:blipFill>
          <p:spPr>
            <a:xfrm>
              <a:off x="595614" y="539079"/>
              <a:ext cx="1270001" cy="1270001"/>
            </a:xfrm>
            <a:prstGeom prst="rect">
              <a:avLst/>
            </a:prstGeom>
            <a:ln w="12700" cap="flat">
              <a:noFill/>
              <a:miter lim="400000"/>
            </a:ln>
            <a:effectLst/>
          </p:spPr>
        </p:pic>
      </p:grpSp>
      <p:pic>
        <p:nvPicPr>
          <p:cNvPr id="537" name="Screen Shot 2017-08-18 at 20.23.11.png" descr="Screen Shot 2017-08-18 at 20.23.11.png"/>
          <p:cNvPicPr>
            <a:picLocks noChangeAspect="1"/>
          </p:cNvPicPr>
          <p:nvPr/>
        </p:nvPicPr>
        <p:blipFill>
          <a:blip r:embed="rId3">
            <a:extLst/>
          </a:blip>
          <a:stretch>
            <a:fillRect/>
          </a:stretch>
        </p:blipFill>
        <p:spPr>
          <a:xfrm>
            <a:off x="6515030" y="6471112"/>
            <a:ext cx="2537429" cy="2475161"/>
          </a:xfrm>
          <a:prstGeom prst="rect">
            <a:avLst/>
          </a:prstGeom>
          <a:ln w="12700">
            <a:miter lim="400000"/>
          </a:ln>
        </p:spPr>
      </p:pic>
      <p:pic>
        <p:nvPicPr>
          <p:cNvPr id="538" name="Screen Shot 2017-08-18 at 20.23.11.png" descr="Screen Shot 2017-08-18 at 20.23.11.png"/>
          <p:cNvPicPr>
            <a:picLocks noChangeAspect="1"/>
          </p:cNvPicPr>
          <p:nvPr/>
        </p:nvPicPr>
        <p:blipFill>
          <a:blip r:embed="rId3">
            <a:extLst/>
          </a:blip>
          <a:stretch>
            <a:fillRect/>
          </a:stretch>
        </p:blipFill>
        <p:spPr>
          <a:xfrm>
            <a:off x="9293452" y="6471112"/>
            <a:ext cx="2537429" cy="2475161"/>
          </a:xfrm>
          <a:prstGeom prst="rect">
            <a:avLst/>
          </a:prstGeom>
          <a:ln w="12700">
            <a:miter lim="400000"/>
          </a:ln>
        </p:spPr>
      </p:pic>
      <p:pic>
        <p:nvPicPr>
          <p:cNvPr id="539" name="Screen Shot 2017-08-18 at 20.23.11.png" descr="Screen Shot 2017-08-18 at 20.23.11.png"/>
          <p:cNvPicPr>
            <a:picLocks noChangeAspect="1"/>
          </p:cNvPicPr>
          <p:nvPr/>
        </p:nvPicPr>
        <p:blipFill>
          <a:blip r:embed="rId3">
            <a:extLst/>
          </a:blip>
          <a:stretch>
            <a:fillRect/>
          </a:stretch>
        </p:blipFill>
        <p:spPr>
          <a:xfrm>
            <a:off x="958184" y="6471112"/>
            <a:ext cx="2537428" cy="2475161"/>
          </a:xfrm>
          <a:prstGeom prst="rect">
            <a:avLst/>
          </a:prstGeom>
          <a:ln w="12700">
            <a:miter lim="400000"/>
          </a:ln>
        </p:spPr>
      </p:pic>
      <p:pic>
        <p:nvPicPr>
          <p:cNvPr id="540" name="Screen Shot 2017-08-18 at 20.23.11.png" descr="Screen Shot 2017-08-18 at 20.23.11.png"/>
          <p:cNvPicPr>
            <a:picLocks noChangeAspect="1"/>
          </p:cNvPicPr>
          <p:nvPr/>
        </p:nvPicPr>
        <p:blipFill>
          <a:blip r:embed="rId3">
            <a:extLst/>
          </a:blip>
          <a:stretch>
            <a:fillRect/>
          </a:stretch>
        </p:blipFill>
        <p:spPr>
          <a:xfrm>
            <a:off x="3736606" y="6471113"/>
            <a:ext cx="2537429" cy="247516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42" name="pasted-image.pdf" descr="pasted-image.pdf"/>
          <p:cNvPicPr>
            <a:picLocks noChangeAspect="1"/>
          </p:cNvPicPr>
          <p:nvPr/>
        </p:nvPicPr>
        <p:blipFill>
          <a:blip r:embed="rId2">
            <a:extLst/>
          </a:blip>
          <a:stretch>
            <a:fillRect/>
          </a:stretch>
        </p:blipFill>
        <p:spPr>
          <a:xfrm>
            <a:off x="7782974" y="1311845"/>
            <a:ext cx="2874453" cy="3184443"/>
          </a:xfrm>
          <a:prstGeom prst="rect">
            <a:avLst/>
          </a:prstGeom>
          <a:ln w="12700">
            <a:miter lim="400000"/>
          </a:ln>
        </p:spPr>
      </p:pic>
      <p:pic>
        <p:nvPicPr>
          <p:cNvPr id="543" name="pasted-image.pdf" descr="pasted-image.pdf"/>
          <p:cNvPicPr>
            <a:picLocks noChangeAspect="1"/>
          </p:cNvPicPr>
          <p:nvPr/>
        </p:nvPicPr>
        <p:blipFill>
          <a:blip r:embed="rId3">
            <a:extLst/>
          </a:blip>
          <a:stretch>
            <a:fillRect/>
          </a:stretch>
        </p:blipFill>
        <p:spPr>
          <a:xfrm>
            <a:off x="7778277" y="5314950"/>
            <a:ext cx="2883846" cy="3184442"/>
          </a:xfrm>
          <a:prstGeom prst="rect">
            <a:avLst/>
          </a:prstGeom>
          <a:ln w="12700">
            <a:miter lim="400000"/>
          </a:ln>
        </p:spPr>
      </p:pic>
      <p:sp>
        <p:nvSpPr>
          <p:cNvPr id="544" name="Left Hand Side"/>
          <p:cNvSpPr txBox="1"/>
          <p:nvPr/>
        </p:nvSpPr>
        <p:spPr>
          <a:xfrm>
            <a:off x="8153176" y="702733"/>
            <a:ext cx="2134048"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Bold"/>
                <a:ea typeface="Roboto Bold"/>
                <a:cs typeface="Roboto Bold"/>
                <a:sym typeface="Roboto Bold"/>
              </a:defRPr>
            </a:lvl1pPr>
          </a:lstStyle>
          <a:p>
            <a:pPr/>
            <a:r>
              <a:t>Left Hand Side</a:t>
            </a:r>
          </a:p>
        </p:txBody>
      </p:sp>
      <p:sp>
        <p:nvSpPr>
          <p:cNvPr id="545" name="Right Hand Side"/>
          <p:cNvSpPr txBox="1"/>
          <p:nvPr/>
        </p:nvSpPr>
        <p:spPr>
          <a:xfrm>
            <a:off x="8062763" y="4868333"/>
            <a:ext cx="231487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Roboto Bold"/>
                <a:ea typeface="Roboto Bold"/>
                <a:cs typeface="Roboto Bold"/>
                <a:sym typeface="Roboto Bold"/>
              </a:defRPr>
            </a:lvl1pPr>
          </a:lstStyle>
          <a:p>
            <a:pPr/>
            <a:r>
              <a:t>Right Hand Side</a:t>
            </a:r>
          </a:p>
        </p:txBody>
      </p:sp>
      <p:pic>
        <p:nvPicPr>
          <p:cNvPr id="546" name="pasted-image.tiff" descr="pasted-image.tiff"/>
          <p:cNvPicPr>
            <a:picLocks noChangeAspect="1"/>
          </p:cNvPicPr>
          <p:nvPr/>
        </p:nvPicPr>
        <p:blipFill>
          <a:blip r:embed="rId4">
            <a:extLst/>
          </a:blip>
          <a:stretch>
            <a:fillRect/>
          </a:stretch>
        </p:blipFill>
        <p:spPr>
          <a:xfrm>
            <a:off x="-480021" y="1218472"/>
            <a:ext cx="7316656" cy="731665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pasted-image.tiff" descr="pasted-image.tiff"/>
          <p:cNvPicPr>
            <a:picLocks noChangeAspect="1"/>
          </p:cNvPicPr>
          <p:nvPr/>
        </p:nvPicPr>
        <p:blipFill>
          <a:blip r:embed="rId2">
            <a:extLst/>
          </a:blip>
          <a:stretch>
            <a:fillRect/>
          </a:stretch>
        </p:blipFill>
        <p:spPr>
          <a:xfrm>
            <a:off x="321733" y="1387641"/>
            <a:ext cx="11358417" cy="7897650"/>
          </a:xfrm>
          <a:prstGeom prst="rect">
            <a:avLst/>
          </a:prstGeom>
          <a:ln w="12700">
            <a:miter lim="400000"/>
          </a:ln>
        </p:spPr>
      </p:pic>
      <p:sp>
        <p:nvSpPr>
          <p:cNvPr id="150" name="They wont even look at most of your page…"/>
          <p:cNvSpPr txBox="1"/>
          <p:nvPr/>
        </p:nvSpPr>
        <p:spPr>
          <a:xfrm>
            <a:off x="174599" y="184430"/>
            <a:ext cx="10521235" cy="9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3600"/>
            </a:pPr>
            <a:r>
              <a:t>They wont even look at most of your page</a:t>
            </a:r>
          </a:p>
          <a:p>
            <a:pPr algn="l">
              <a:defRPr b="0" sz="1800">
                <a:solidFill>
                  <a:srgbClr val="929292"/>
                </a:solidFill>
              </a:defRPr>
            </a:pPr>
            <a:r>
              <a:t>even if you’re google (can can constantly tune and refine the design)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or more than one page height of content ?"/>
          <p:cNvSpPr txBox="1"/>
          <p:nvPr/>
        </p:nvSpPr>
        <p:spPr>
          <a:xfrm>
            <a:off x="174599" y="184430"/>
            <a:ext cx="10210813" cy="634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3600"/>
            </a:lvl1pPr>
          </a:lstStyle>
          <a:p>
            <a:pPr/>
            <a:r>
              <a:t>or more than one page height of content ?</a:t>
            </a:r>
          </a:p>
        </p:txBody>
      </p:sp>
      <p:sp>
        <p:nvSpPr>
          <p:cNvPr id="153" name="Heat maps showing what happens when you take a mobile phone and turn it on it’s side so that its in  landscape mode which allows the contents display over a wider area but to scroll vertically over a number of shorter regions."/>
          <p:cNvSpPr txBox="1"/>
          <p:nvPr/>
        </p:nvSpPr>
        <p:spPr>
          <a:xfrm>
            <a:off x="7867200" y="1788181"/>
            <a:ext cx="3835401" cy="20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Heat maps showing what happens when you take a mobile phone and turn it on it’s side so that its in  landscape mode which allows the contents display over a wider area but to scroll vertically over a number of shorter regions.</a:t>
            </a:r>
          </a:p>
        </p:txBody>
      </p:sp>
      <p:sp>
        <p:nvSpPr>
          <p:cNvPr id="154" name="** typically most users do not progress beyond two vertical height equivalents and abandon the page  (which incidentally is approximately about the same amount of vertical space that they would be prepared to scroll when they are holding the phone vertically)"/>
          <p:cNvSpPr txBox="1"/>
          <p:nvPr/>
        </p:nvSpPr>
        <p:spPr>
          <a:xfrm>
            <a:off x="7854923" y="4808033"/>
            <a:ext cx="3525944" cy="2609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200"/>
              </a:spcBef>
              <a:defRPr b="0" sz="1800"/>
            </a:lvl1pPr>
          </a:lstStyle>
          <a:p>
            <a:pPr/>
            <a:r>
              <a:t>** typically most users do not progress beyond two vertical height equivalents and abandon the page  (which incidentally is approximately about the same amount of vertical space that they would be prepared to scroll when they are holding the phone vertically)</a:t>
            </a:r>
          </a:p>
        </p:txBody>
      </p:sp>
      <p:pic>
        <p:nvPicPr>
          <p:cNvPr id="155" name="pasted-image.pdf" descr="pasted-image.pdf"/>
          <p:cNvPicPr>
            <a:picLocks noChangeAspect="1"/>
          </p:cNvPicPr>
          <p:nvPr/>
        </p:nvPicPr>
        <p:blipFill>
          <a:blip r:embed="rId2">
            <a:extLst/>
          </a:blip>
          <a:stretch>
            <a:fillRect/>
          </a:stretch>
        </p:blipFill>
        <p:spPr>
          <a:xfrm>
            <a:off x="1353276" y="3363383"/>
            <a:ext cx="2957648" cy="5482168"/>
          </a:xfrm>
          <a:prstGeom prst="rect">
            <a:avLst/>
          </a:prstGeom>
          <a:ln w="12700">
            <a:miter lim="400000"/>
          </a:ln>
        </p:spPr>
      </p:pic>
      <p:pic>
        <p:nvPicPr>
          <p:cNvPr id="156" name="pasted-image.pdf" descr="pasted-image.pdf"/>
          <p:cNvPicPr>
            <a:picLocks noChangeAspect="1"/>
          </p:cNvPicPr>
          <p:nvPr/>
        </p:nvPicPr>
        <p:blipFill>
          <a:blip r:embed="rId3">
            <a:extLst/>
          </a:blip>
          <a:stretch>
            <a:fillRect/>
          </a:stretch>
        </p:blipFill>
        <p:spPr>
          <a:xfrm>
            <a:off x="914400" y="120650"/>
            <a:ext cx="3835400" cy="3822700"/>
          </a:xfrm>
          <a:prstGeom prst="rect">
            <a:avLst/>
          </a:prstGeom>
          <a:ln w="12700">
            <a:miter lim="400000"/>
          </a:ln>
        </p:spPr>
      </p:pic>
      <p:pic>
        <p:nvPicPr>
          <p:cNvPr id="157" name="pasted-image.pdf" descr="pasted-image.pdf"/>
          <p:cNvPicPr>
            <a:picLocks noChangeAspect="1"/>
          </p:cNvPicPr>
          <p:nvPr/>
        </p:nvPicPr>
        <p:blipFill>
          <a:blip r:embed="rId4">
            <a:extLst/>
          </a:blip>
          <a:stretch>
            <a:fillRect/>
          </a:stretch>
        </p:blipFill>
        <p:spPr>
          <a:xfrm>
            <a:off x="3877733" y="2959100"/>
            <a:ext cx="3835401" cy="38354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and don't Make People think#"/>
          <p:cNvSpPr txBox="1"/>
          <p:nvPr/>
        </p:nvSpPr>
        <p:spPr>
          <a:xfrm>
            <a:off x="174599" y="184430"/>
            <a:ext cx="8940681" cy="647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3600"/>
            </a:pPr>
            <a:r>
              <a:t>and don't </a:t>
            </a:r>
            <a:r>
              <a:rPr b="1" u="sng"/>
              <a:t>Make</a:t>
            </a:r>
            <a:r>
              <a:t> People think</a:t>
            </a:r>
            <a:r>
              <a:rPr baseline="31999"/>
              <a:t>#</a:t>
            </a:r>
          </a:p>
        </p:txBody>
      </p:sp>
      <p:sp>
        <p:nvSpPr>
          <p:cNvPr id="160" name="Web design and layout is about giving users instant gratification with relevant information…"/>
          <p:cNvSpPr txBox="1"/>
          <p:nvPr/>
        </p:nvSpPr>
        <p:spPr>
          <a:xfrm>
            <a:off x="248130" y="1507066"/>
            <a:ext cx="9218899" cy="368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42900" indent="-342900" algn="l" defTabSz="457200">
              <a:defRPr b="0" sz="1800">
                <a:latin typeface="Roboto Regular"/>
                <a:ea typeface="Roboto Regular"/>
                <a:cs typeface="Roboto Regular"/>
                <a:sym typeface="Roboto Regular"/>
              </a:defRPr>
            </a:pPr>
            <a:r>
              <a:t>Web design and layout is about giving users instant gratification with relevant information</a:t>
            </a:r>
          </a:p>
          <a:p>
            <a:pPr marL="342900" indent="-342900" algn="l" defTabSz="457200">
              <a:defRPr b="0" sz="1800">
                <a:latin typeface="Roboto Regular"/>
                <a:ea typeface="Roboto Regular"/>
                <a:cs typeface="Roboto Regular"/>
                <a:sym typeface="Roboto Regular"/>
              </a:defRPr>
            </a:pPr>
            <a:r>
              <a:t> </a:t>
            </a:r>
          </a:p>
          <a:p>
            <a:pPr marL="342900" indent="-342900" algn="l" defTabSz="457200">
              <a:defRPr b="0" sz="1800">
                <a:latin typeface="Roboto Regular"/>
                <a:ea typeface="Roboto Regular"/>
                <a:cs typeface="Roboto Regular"/>
                <a:sym typeface="Roboto Regular"/>
              </a:defRPr>
            </a:pPr>
            <a:r>
              <a:t>Don’t add to users’ cognitive load</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Heading Hierarchy MUST convey structure, relationship and relevance.</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Don’t use elements in ways that work differently from the ‘expected’ norms.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Don’t alter a users mental model of how ‘everyday’ things work and function.</a:t>
            </a:r>
          </a:p>
          <a:p>
            <a:pPr marL="342900" indent="-342900" algn="l" defTabSz="457200">
              <a:defRPr b="0" sz="1800">
                <a:latin typeface="Roboto Regular"/>
                <a:ea typeface="Roboto Regular"/>
                <a:cs typeface="Roboto Regular"/>
                <a:sym typeface="Roboto Regular"/>
              </a:defRPr>
            </a:pPr>
          </a:p>
          <a:p>
            <a:pPr marL="342900" indent="-342900" algn="l" defTabSz="457200">
              <a:defRPr b="0" sz="2000">
                <a:latin typeface="Calibri"/>
                <a:ea typeface="Calibri"/>
                <a:cs typeface="Calibri"/>
                <a:sym typeface="Calibri"/>
              </a:defRPr>
            </a:pPr>
            <a:r>
              <a:t>Web users typically work in a ‘Scattered Thinking’ mode</a:t>
            </a:r>
          </a:p>
          <a:p>
            <a:pPr lvl="1" marL="342900" indent="-114300" algn="l" defTabSz="457200">
              <a:defRPr b="0" sz="2000">
                <a:latin typeface="Calibri"/>
                <a:ea typeface="Calibri"/>
                <a:cs typeface="Calibri"/>
                <a:sym typeface="Calibri"/>
              </a:defRPr>
            </a:pPr>
            <a:r>
              <a:t>a state of constant partial attention in which they keep track of lots of partial things </a:t>
            </a:r>
          </a:p>
          <a:p>
            <a:pPr lvl="1" marL="342900" indent="-114300" algn="l" defTabSz="457200">
              <a:defRPr b="0" sz="2000">
                <a:latin typeface="Calibri"/>
                <a:ea typeface="Calibri"/>
                <a:cs typeface="Calibri"/>
                <a:sym typeface="Calibri"/>
              </a:defRPr>
            </a:pPr>
            <a:r>
              <a:t>but do not focus on any one of them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Faced with any sort of technology, very few people take the time to read instructions…"/>
          <p:cNvSpPr txBox="1"/>
          <p:nvPr/>
        </p:nvSpPr>
        <p:spPr>
          <a:xfrm>
            <a:off x="253045" y="1494366"/>
            <a:ext cx="11585700" cy="516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42900" indent="-342900" algn="l" defTabSz="457200">
              <a:defRPr b="0" sz="1800">
                <a:latin typeface="Roboto Regular"/>
                <a:ea typeface="Roboto Regular"/>
                <a:cs typeface="Roboto Regular"/>
                <a:sym typeface="Roboto Regular"/>
              </a:defRPr>
            </a:pPr>
            <a:r>
              <a:t>Faced with any sort of technology, very few people take the time to read instructions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Very few people, if any, will ever bother to read any of the help text available.</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People try thing, back out,  flit back and forth, just making up there own ‘stories’ for how thinks work and why?</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People will type a site’s entire URL into Google search and then use the identical url when it come up in the list</a:t>
            </a:r>
          </a:p>
          <a:p>
            <a:pPr lvl="1" marL="342900" indent="-114300" algn="l" defTabSz="457200">
              <a:defRPr b="0" sz="1800">
                <a:latin typeface="Roboto Regular"/>
                <a:ea typeface="Roboto Regular"/>
                <a:cs typeface="Roboto Regular"/>
                <a:sym typeface="Roboto Regular"/>
              </a:defRPr>
            </a:pPr>
            <a:r>
              <a:t>when asked why, it becomes clear that they think Google </a:t>
            </a:r>
            <a:r>
              <a:rPr i="1" u="sng"/>
              <a:t>is</a:t>
            </a:r>
            <a:r>
              <a:t> the Internet and this is how you use it…</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It happens because it doesn’t matter to us whether we understand how things work, </a:t>
            </a:r>
          </a:p>
          <a:p>
            <a:pPr lvl="1" marL="342900" indent="-114300" algn="l" defTabSz="457200">
              <a:defRPr b="0" sz="1800">
                <a:latin typeface="Roboto Regular"/>
                <a:ea typeface="Roboto Regular"/>
                <a:cs typeface="Roboto Regular"/>
                <a:sym typeface="Roboto Regular"/>
              </a:defRPr>
            </a:pPr>
            <a:r>
              <a:t>as long as we can use them.</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In the great scheme of things, it’s just not important to us.</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Once we find something that works</a:t>
            </a:r>
          </a:p>
          <a:p>
            <a:pPr lvl="1" marL="342900" indent="-114300" algn="l" defTabSz="457200">
              <a:defRPr b="0" sz="1800">
                <a:latin typeface="Roboto Regular"/>
                <a:ea typeface="Roboto Regular"/>
                <a:cs typeface="Roboto Regular"/>
                <a:sym typeface="Roboto Regular"/>
              </a:defRPr>
            </a:pPr>
            <a:r>
              <a:t>no matter how badly - we tend not to look for a better way</a:t>
            </a:r>
          </a:p>
          <a:p>
            <a:pPr marL="342900" indent="-342900" algn="l" defTabSz="457200">
              <a:defRPr b="0" sz="1800">
                <a:latin typeface="Roboto Regular"/>
                <a:ea typeface="Roboto Regular"/>
                <a:cs typeface="Roboto Regular"/>
                <a:sym typeface="Roboto Regular"/>
              </a:defRPr>
            </a:pPr>
          </a:p>
          <a:p>
            <a:pPr marL="342900" indent="-342900" algn="l" defTabSz="457200">
              <a:defRPr b="0" sz="1800">
                <a:latin typeface="Roboto Regular"/>
                <a:ea typeface="Roboto Regular"/>
                <a:cs typeface="Roboto Regular"/>
                <a:sym typeface="Roboto Regular"/>
              </a:defRPr>
            </a:pPr>
            <a:r>
              <a:t>We’ll use a better way if we stumble across one, but we seldom look for one</a:t>
            </a:r>
          </a:p>
        </p:txBody>
      </p:sp>
      <p:sp>
        <p:nvSpPr>
          <p:cNvPr id="163" name="and let them just muddle through …"/>
          <p:cNvSpPr txBox="1"/>
          <p:nvPr/>
        </p:nvSpPr>
        <p:spPr>
          <a:xfrm>
            <a:off x="174599" y="184430"/>
            <a:ext cx="8940681" cy="634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3600"/>
            </a:lvl1pPr>
          </a:lstStyle>
          <a:p>
            <a:pPr/>
            <a:r>
              <a:t>and let them just muddle through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Mobile first”"/>
          <p:cNvSpPr txBox="1"/>
          <p:nvPr/>
        </p:nvSpPr>
        <p:spPr>
          <a:xfrm>
            <a:off x="1359932" y="4062164"/>
            <a:ext cx="105206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“Mobile first”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